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57" r:id="rId16"/>
    <p:sldId id="258" r:id="rId17"/>
    <p:sldId id="259" r:id="rId18"/>
    <p:sldId id="261" r:id="rId19"/>
    <p:sldId id="275" r:id="rId20"/>
    <p:sldId id="260"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6" r:id="rId34"/>
    <p:sldId id="27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3116604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291872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930347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14633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2073965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4285481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3240033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377504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3216269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33058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266024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4266685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192057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4245076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84977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388857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87C9F-E7EE-48F8-9D95-D128BA0F40AF}" type="datetimeFigureOut">
              <a:rPr lang="en-US" smtClean="0"/>
              <a:t>3/23/2022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A2F328-0B34-4C18-830F-3C0DBEB110EC}" type="slidenum">
              <a:rPr lang="en-US" smtClean="0"/>
              <a:t>‹#›</a:t>
            </a:fld>
            <a:endParaRPr lang="en-US" dirty="0"/>
          </a:p>
        </p:txBody>
      </p:sp>
    </p:spTree>
    <p:extLst>
      <p:ext uri="{BB962C8B-B14F-4D97-AF65-F5344CB8AC3E}">
        <p14:creationId xmlns:p14="http://schemas.microsoft.com/office/powerpoint/2010/main" val="315876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A87C9F-E7EE-48F8-9D95-D128BA0F40AF}" type="datetimeFigureOut">
              <a:rPr lang="en-US" smtClean="0"/>
              <a:t>3/23/2022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3A2F328-0B34-4C18-830F-3C0DBEB110EC}" type="slidenum">
              <a:rPr lang="en-US" smtClean="0"/>
              <a:t>‹#›</a:t>
            </a:fld>
            <a:endParaRPr lang="en-US" dirty="0"/>
          </a:p>
        </p:txBody>
      </p:sp>
    </p:spTree>
    <p:extLst>
      <p:ext uri="{BB962C8B-B14F-4D97-AF65-F5344CB8AC3E}">
        <p14:creationId xmlns:p14="http://schemas.microsoft.com/office/powerpoint/2010/main" val="15251638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oleObject" Target="../embeddings/oleObject1.bin"/><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oleObject" Target="../embeddings/oleObject2.bin"/><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Sign language Icon of Glyph style - Available in SVG, PNG, EPS, AI &amp;  Icon fonts">
            <a:extLst>
              <a:ext uri="{FF2B5EF4-FFF2-40B4-BE49-F238E27FC236}">
                <a16:creationId xmlns:a16="http://schemas.microsoft.com/office/drawing/2014/main" id="{EAB05762-50DD-433D-B2F0-D44EB5E80AC4}"/>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76B4F6-8C32-487F-A6BC-A101052AE3A4}"/>
              </a:ext>
            </a:extLst>
          </p:cNvPr>
          <p:cNvSpPr>
            <a:spLocks noGrp="1"/>
          </p:cNvSpPr>
          <p:nvPr>
            <p:ph type="ctrTitle"/>
          </p:nvPr>
        </p:nvSpPr>
        <p:spPr>
          <a:xfrm>
            <a:off x="1154955" y="1447800"/>
            <a:ext cx="9995266" cy="3329581"/>
          </a:xfrm>
          <a:ln>
            <a:noFill/>
          </a:ln>
        </p:spPr>
        <p:txBody>
          <a:bodyPr/>
          <a:lstStyle/>
          <a:p>
            <a:pPr algn="ctr">
              <a:lnSpc>
                <a:spcPct val="150000"/>
              </a:lnSpc>
              <a:spcAft>
                <a:spcPts val="800"/>
              </a:spcAft>
            </a:pPr>
            <a:r>
              <a:rPr lang="en-US"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Sign Language gesture recognition</a:t>
            </a:r>
            <a:endParaRPr lang="en-US"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p:txBody>
      </p:sp>
      <p:sp>
        <p:nvSpPr>
          <p:cNvPr id="3" name="Subtitle 2">
            <a:extLst>
              <a:ext uri="{FF2B5EF4-FFF2-40B4-BE49-F238E27FC236}">
                <a16:creationId xmlns:a16="http://schemas.microsoft.com/office/drawing/2014/main" id="{F975CD2B-7014-4658-802C-7D3354D0C64F}"/>
              </a:ext>
            </a:extLst>
          </p:cNvPr>
          <p:cNvSpPr>
            <a:spLocks noGrp="1"/>
          </p:cNvSpPr>
          <p:nvPr>
            <p:ph type="subTitle" idx="1"/>
          </p:nvPr>
        </p:nvSpPr>
        <p:spPr>
          <a:xfrm>
            <a:off x="1154955" y="5134591"/>
            <a:ext cx="8825658" cy="861420"/>
          </a:xfrm>
        </p:spPr>
        <p:txBody>
          <a:bodyPr/>
          <a:lstStyle/>
          <a:p>
            <a:r>
              <a:rPr lang="en-GB" b="1" dirty="0">
                <a:solidFill>
                  <a:schemeClr val="bg1"/>
                </a:solidFill>
                <a:latin typeface="Arial" panose="020B0604020202020204" pitchFamily="34" charset="0"/>
                <a:cs typeface="Arial" panose="020B0604020202020204" pitchFamily="34" charset="0"/>
              </a:rPr>
              <a:t>Presented by: Shady Mahmoud Ahmed Elkholy 1751710378</a:t>
            </a:r>
          </a:p>
          <a:p>
            <a:r>
              <a:rPr lang="en-GB"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Supervisor: DR. Sara Nabil</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8132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a:xfrm>
            <a:off x="3493826" y="754607"/>
            <a:ext cx="4817660" cy="955343"/>
          </a:xfrm>
        </p:spPr>
        <p:txBody>
          <a:bodyPr/>
          <a:lstStyle/>
          <a:p>
            <a:r>
              <a:rPr lang="en-GB"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Related Work</a:t>
            </a:r>
            <a:endParaRPr lang="en-US"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FE941D54-13DA-49D8-B441-7D04F02994EB}"/>
              </a:ext>
            </a:extLst>
          </p:cNvPr>
          <p:cNvSpPr>
            <a:spLocks noGrp="1"/>
          </p:cNvSpPr>
          <p:nvPr>
            <p:ph idx="1"/>
          </p:nvPr>
        </p:nvSpPr>
        <p:spPr>
          <a:xfrm>
            <a:off x="0" y="1447799"/>
            <a:ext cx="11696131" cy="4655593"/>
          </a:xfrm>
        </p:spPr>
        <p:txBody>
          <a:bodyPr>
            <a:normAutofit/>
          </a:bodyPr>
          <a:lstStyle/>
          <a:p>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This project aims to have flawless continuous real-time interpretation with good accuracy.</a:t>
            </a:r>
          </a:p>
        </p:txBody>
      </p:sp>
      <p:sp>
        <p:nvSpPr>
          <p:cNvPr id="3" name="Rectangle 2">
            <a:extLst>
              <a:ext uri="{FF2B5EF4-FFF2-40B4-BE49-F238E27FC236}">
                <a16:creationId xmlns:a16="http://schemas.microsoft.com/office/drawing/2014/main" id="{E5E9D3B4-B02F-45AE-8A43-874CC6569864}"/>
              </a:ext>
            </a:extLst>
          </p:cNvPr>
          <p:cNvSpPr>
            <a:spLocks noChangeArrowheads="1"/>
          </p:cNvSpPr>
          <p:nvPr/>
        </p:nvSpPr>
        <p:spPr bwMode="auto">
          <a:xfrm flipV="1">
            <a:off x="232622" y="5164092"/>
            <a:ext cx="95614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5635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p:txBody>
          <a:bodyPr/>
          <a:lstStyle/>
          <a:p>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Does an SLR work?</a:t>
            </a:r>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6B383C9F-62AF-4CC4-9AC8-A3D27723D810}"/>
              </a:ext>
            </a:extLst>
          </p:cNvPr>
          <p:cNvSpPr/>
          <p:nvPr/>
        </p:nvSpPr>
        <p:spPr>
          <a:xfrm>
            <a:off x="539087" y="1531354"/>
            <a:ext cx="2756848" cy="85980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Image processing &amp; gesture detection</a:t>
            </a:r>
            <a:endParaRPr lang="en-US" dirty="0"/>
          </a:p>
        </p:txBody>
      </p:sp>
      <p:sp>
        <p:nvSpPr>
          <p:cNvPr id="8" name="Rectangle: Rounded Corners 7">
            <a:extLst>
              <a:ext uri="{FF2B5EF4-FFF2-40B4-BE49-F238E27FC236}">
                <a16:creationId xmlns:a16="http://schemas.microsoft.com/office/drawing/2014/main" id="{75AD94E2-0F77-4D34-A5CA-14D5F112A27C}"/>
              </a:ext>
            </a:extLst>
          </p:cNvPr>
          <p:cNvSpPr/>
          <p:nvPr/>
        </p:nvSpPr>
        <p:spPr>
          <a:xfrm>
            <a:off x="892228" y="2929079"/>
            <a:ext cx="2050573" cy="678976"/>
          </a:xfrm>
          <a:prstGeom prst="roundRect">
            <a:avLst/>
          </a:prstGeom>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GB" sz="2000" dirty="0"/>
              <a:t>Normalization</a:t>
            </a:r>
            <a:endParaRPr lang="en-US" dirty="0"/>
          </a:p>
        </p:txBody>
      </p:sp>
      <p:sp>
        <p:nvSpPr>
          <p:cNvPr id="9" name="Rectangle: Rounded Corners 8">
            <a:extLst>
              <a:ext uri="{FF2B5EF4-FFF2-40B4-BE49-F238E27FC236}">
                <a16:creationId xmlns:a16="http://schemas.microsoft.com/office/drawing/2014/main" id="{5ACBD9E0-172C-4941-8668-AD7C8F80B85B}"/>
              </a:ext>
            </a:extLst>
          </p:cNvPr>
          <p:cNvSpPr/>
          <p:nvPr/>
        </p:nvSpPr>
        <p:spPr>
          <a:xfrm>
            <a:off x="539085" y="4179630"/>
            <a:ext cx="2756848" cy="859810"/>
          </a:xfrm>
          <a:prstGeom prst="roundRect">
            <a:avLst/>
          </a:prstGeom>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GB" sz="2400" dirty="0"/>
              <a:t>Sign recognition</a:t>
            </a:r>
            <a:endParaRPr lang="en-US" sz="2400" dirty="0"/>
          </a:p>
        </p:txBody>
      </p:sp>
      <p:sp>
        <p:nvSpPr>
          <p:cNvPr id="10" name="Rectangle: Rounded Corners 9">
            <a:extLst>
              <a:ext uri="{FF2B5EF4-FFF2-40B4-BE49-F238E27FC236}">
                <a16:creationId xmlns:a16="http://schemas.microsoft.com/office/drawing/2014/main" id="{8100627C-310A-485D-9D1F-336D7133CE01}"/>
              </a:ext>
            </a:extLst>
          </p:cNvPr>
          <p:cNvSpPr/>
          <p:nvPr/>
        </p:nvSpPr>
        <p:spPr>
          <a:xfrm>
            <a:off x="705503" y="5425448"/>
            <a:ext cx="2424011" cy="859811"/>
          </a:xfrm>
          <a:prstGeom prst="roundRect">
            <a:avLst/>
          </a:prstGeom>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GB" sz="2400" dirty="0"/>
              <a:t>Output</a:t>
            </a:r>
            <a:endParaRPr lang="en-US" sz="2400" dirty="0"/>
          </a:p>
        </p:txBody>
      </p:sp>
      <p:cxnSp>
        <p:nvCxnSpPr>
          <p:cNvPr id="6" name="Straight Arrow Connector 5">
            <a:extLst>
              <a:ext uri="{FF2B5EF4-FFF2-40B4-BE49-F238E27FC236}">
                <a16:creationId xmlns:a16="http://schemas.microsoft.com/office/drawing/2014/main" id="{AD986CD0-F0EF-4A4E-A369-2C3148A8FF60}"/>
              </a:ext>
            </a:extLst>
          </p:cNvPr>
          <p:cNvCxnSpPr>
            <a:cxnSpLocks/>
            <a:stCxn id="4" idx="2"/>
            <a:endCxn id="8" idx="0"/>
          </p:cNvCxnSpPr>
          <p:nvPr/>
        </p:nvCxnSpPr>
        <p:spPr>
          <a:xfrm>
            <a:off x="1917511" y="2391163"/>
            <a:ext cx="4" cy="5379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805F529-16D3-4D1C-A3FE-30E74B8D2667}"/>
              </a:ext>
            </a:extLst>
          </p:cNvPr>
          <p:cNvCxnSpPr>
            <a:cxnSpLocks/>
            <a:stCxn id="8" idx="2"/>
            <a:endCxn id="9" idx="0"/>
          </p:cNvCxnSpPr>
          <p:nvPr/>
        </p:nvCxnSpPr>
        <p:spPr>
          <a:xfrm flipH="1">
            <a:off x="1917509" y="3608055"/>
            <a:ext cx="6" cy="57157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88B4CBC-CFEB-4FBA-B96D-2BAF2CFBAA2E}"/>
              </a:ext>
            </a:extLst>
          </p:cNvPr>
          <p:cNvCxnSpPr>
            <a:cxnSpLocks/>
            <a:stCxn id="9" idx="2"/>
            <a:endCxn id="10" idx="0"/>
          </p:cNvCxnSpPr>
          <p:nvPr/>
        </p:nvCxnSpPr>
        <p:spPr>
          <a:xfrm>
            <a:off x="1917509" y="5039440"/>
            <a:ext cx="0" cy="386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5D0A7DE7-D193-4640-BD6E-9FDC50214CF2}"/>
              </a:ext>
            </a:extLst>
          </p:cNvPr>
          <p:cNvCxnSpPr/>
          <p:nvPr/>
        </p:nvCxnSpPr>
        <p:spPr>
          <a:xfrm>
            <a:off x="4176215" y="1531354"/>
            <a:ext cx="0" cy="4514604"/>
          </a:xfrm>
          <a:prstGeom prst="line">
            <a:avLst/>
          </a:prstGeom>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D1CACFC1-619A-455A-A5F5-8E8FAE19C8BA}"/>
              </a:ext>
            </a:extLst>
          </p:cNvPr>
          <p:cNvSpPr/>
          <p:nvPr/>
        </p:nvSpPr>
        <p:spPr>
          <a:xfrm>
            <a:off x="4592472" y="1531353"/>
            <a:ext cx="6058862" cy="413246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a:t>
            </a:r>
            <a:r>
              <a:rPr lang="en-US" sz="4000" dirty="0">
                <a:effectLst>
                  <a:outerShdw blurRad="50800" dist="38100" dir="8100000" algn="tr" rotWithShape="0">
                    <a:prstClr val="black">
                      <a:alpha val="40000"/>
                    </a:prstClr>
                  </a:outerShdw>
                </a:effectLst>
                <a:latin typeface="Arial" panose="020B0604020202020204" pitchFamily="34" charset="0"/>
                <a:cs typeface="Arial" panose="020B0604020202020204" pitchFamily="34" charset="0"/>
              </a:rPr>
              <a:t>Image Capture</a:t>
            </a:r>
            <a:br>
              <a:rPr lang="en-US" sz="4000" dirty="0">
                <a:effectLst>
                  <a:outerShdw blurRad="50800" dist="38100" dir="8100000" algn="tr" rotWithShape="0">
                    <a:prstClr val="black">
                      <a:alpha val="40000"/>
                    </a:prstClr>
                  </a:outerShdw>
                </a:effectLst>
                <a:latin typeface="Arial" panose="020B0604020202020204" pitchFamily="34" charset="0"/>
                <a:cs typeface="Arial" panose="020B0604020202020204" pitchFamily="34" charset="0"/>
              </a:rPr>
            </a:br>
            <a:r>
              <a:rPr lang="en-US" sz="4000" dirty="0">
                <a:effectLst>
                  <a:outerShdw blurRad="50800" dist="38100" dir="8100000" algn="tr" rotWithShape="0">
                    <a:prstClr val="black">
                      <a:alpha val="40000"/>
                    </a:prstClr>
                  </a:outerShdw>
                </a:effectLst>
                <a:latin typeface="Arial" panose="020B0604020202020204" pitchFamily="34" charset="0"/>
                <a:cs typeface="Arial" panose="020B0604020202020204" pitchFamily="34" charset="0"/>
              </a:rPr>
              <a:t>•Skin Color detection</a:t>
            </a:r>
            <a:br>
              <a:rPr lang="en-US" sz="4000" dirty="0">
                <a:effectLst>
                  <a:outerShdw blurRad="50800" dist="38100" dir="8100000" algn="tr" rotWithShape="0">
                    <a:prstClr val="black">
                      <a:alpha val="40000"/>
                    </a:prstClr>
                  </a:outerShdw>
                </a:effectLst>
                <a:latin typeface="Arial" panose="020B0604020202020204" pitchFamily="34" charset="0"/>
                <a:cs typeface="Arial" panose="020B0604020202020204" pitchFamily="34" charset="0"/>
              </a:rPr>
            </a:br>
            <a:r>
              <a:rPr lang="en-US" sz="4000" dirty="0">
                <a:effectLst>
                  <a:outerShdw blurRad="50800" dist="38100" dir="8100000" algn="tr" rotWithShape="0">
                    <a:prstClr val="black">
                      <a:alpha val="40000"/>
                    </a:prstClr>
                  </a:outerShdw>
                </a:effectLst>
                <a:latin typeface="Arial" panose="020B0604020202020204" pitchFamily="34" charset="0"/>
                <a:cs typeface="Arial" panose="020B0604020202020204" pitchFamily="34" charset="0"/>
              </a:rPr>
              <a:t>•Hand gesture detection</a:t>
            </a:r>
            <a:endPar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1E9DEF56-F610-4B8C-8C10-98B65E1E1AC4}"/>
              </a:ext>
            </a:extLst>
          </p:cNvPr>
          <p:cNvCxnSpPr>
            <a:cxnSpLocks/>
            <a:stCxn id="4" idx="3"/>
          </p:cNvCxnSpPr>
          <p:nvPr/>
        </p:nvCxnSpPr>
        <p:spPr>
          <a:xfrm>
            <a:off x="3295935" y="1961259"/>
            <a:ext cx="8802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803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p:txBody>
          <a:bodyPr/>
          <a:lstStyle/>
          <a:p>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Does an SLR work?</a:t>
            </a:r>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6B383C9F-62AF-4CC4-9AC8-A3D27723D810}"/>
              </a:ext>
            </a:extLst>
          </p:cNvPr>
          <p:cNvSpPr/>
          <p:nvPr/>
        </p:nvSpPr>
        <p:spPr>
          <a:xfrm>
            <a:off x="539087" y="1531354"/>
            <a:ext cx="2756848" cy="85980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Image processing &amp; gesture detection</a:t>
            </a:r>
            <a:endParaRPr lang="en-US" dirty="0"/>
          </a:p>
        </p:txBody>
      </p:sp>
      <p:sp>
        <p:nvSpPr>
          <p:cNvPr id="8" name="Rectangle: Rounded Corners 7">
            <a:extLst>
              <a:ext uri="{FF2B5EF4-FFF2-40B4-BE49-F238E27FC236}">
                <a16:creationId xmlns:a16="http://schemas.microsoft.com/office/drawing/2014/main" id="{75AD94E2-0F77-4D34-A5CA-14D5F112A27C}"/>
              </a:ext>
            </a:extLst>
          </p:cNvPr>
          <p:cNvSpPr/>
          <p:nvPr/>
        </p:nvSpPr>
        <p:spPr>
          <a:xfrm>
            <a:off x="892228" y="2929079"/>
            <a:ext cx="2050573" cy="712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2000" dirty="0"/>
              <a:t>Normalization</a:t>
            </a:r>
            <a:endParaRPr lang="en-US" dirty="0"/>
          </a:p>
        </p:txBody>
      </p:sp>
      <p:sp>
        <p:nvSpPr>
          <p:cNvPr id="9" name="Rectangle: Rounded Corners 8">
            <a:extLst>
              <a:ext uri="{FF2B5EF4-FFF2-40B4-BE49-F238E27FC236}">
                <a16:creationId xmlns:a16="http://schemas.microsoft.com/office/drawing/2014/main" id="{5ACBD9E0-172C-4941-8668-AD7C8F80B85B}"/>
              </a:ext>
            </a:extLst>
          </p:cNvPr>
          <p:cNvSpPr/>
          <p:nvPr/>
        </p:nvSpPr>
        <p:spPr>
          <a:xfrm>
            <a:off x="539085" y="4179630"/>
            <a:ext cx="2756848" cy="859810"/>
          </a:xfrm>
          <a:prstGeom prst="roundRect">
            <a:avLst/>
          </a:prstGeom>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GB" sz="2400" dirty="0"/>
              <a:t>Sign recognition</a:t>
            </a:r>
            <a:endParaRPr lang="en-US" sz="2400" dirty="0"/>
          </a:p>
        </p:txBody>
      </p:sp>
      <p:sp>
        <p:nvSpPr>
          <p:cNvPr id="10" name="Rectangle: Rounded Corners 9">
            <a:extLst>
              <a:ext uri="{FF2B5EF4-FFF2-40B4-BE49-F238E27FC236}">
                <a16:creationId xmlns:a16="http://schemas.microsoft.com/office/drawing/2014/main" id="{8100627C-310A-485D-9D1F-336D7133CE01}"/>
              </a:ext>
            </a:extLst>
          </p:cNvPr>
          <p:cNvSpPr/>
          <p:nvPr/>
        </p:nvSpPr>
        <p:spPr>
          <a:xfrm>
            <a:off x="705503" y="5425448"/>
            <a:ext cx="2424011" cy="859811"/>
          </a:xfrm>
          <a:prstGeom prst="roundRect">
            <a:avLst/>
          </a:prstGeom>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GB" sz="2400" dirty="0"/>
              <a:t>Output</a:t>
            </a:r>
            <a:endParaRPr lang="en-US" sz="2400" dirty="0"/>
          </a:p>
        </p:txBody>
      </p:sp>
      <p:cxnSp>
        <p:nvCxnSpPr>
          <p:cNvPr id="6" name="Straight Arrow Connector 5">
            <a:extLst>
              <a:ext uri="{FF2B5EF4-FFF2-40B4-BE49-F238E27FC236}">
                <a16:creationId xmlns:a16="http://schemas.microsoft.com/office/drawing/2014/main" id="{AD986CD0-F0EF-4A4E-A369-2C3148A8FF60}"/>
              </a:ext>
            </a:extLst>
          </p:cNvPr>
          <p:cNvCxnSpPr>
            <a:cxnSpLocks/>
            <a:stCxn id="4" idx="2"/>
            <a:endCxn id="8" idx="0"/>
          </p:cNvCxnSpPr>
          <p:nvPr/>
        </p:nvCxnSpPr>
        <p:spPr>
          <a:xfrm>
            <a:off x="1917511" y="2391163"/>
            <a:ext cx="4" cy="5379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805F529-16D3-4D1C-A3FE-30E74B8D2667}"/>
              </a:ext>
            </a:extLst>
          </p:cNvPr>
          <p:cNvCxnSpPr>
            <a:cxnSpLocks/>
            <a:stCxn id="8" idx="2"/>
            <a:endCxn id="9" idx="0"/>
          </p:cNvCxnSpPr>
          <p:nvPr/>
        </p:nvCxnSpPr>
        <p:spPr>
          <a:xfrm flipH="1">
            <a:off x="1917509" y="3641715"/>
            <a:ext cx="6" cy="53791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88B4CBC-CFEB-4FBA-B96D-2BAF2CFBAA2E}"/>
              </a:ext>
            </a:extLst>
          </p:cNvPr>
          <p:cNvCxnSpPr>
            <a:cxnSpLocks/>
            <a:stCxn id="9" idx="2"/>
            <a:endCxn id="10" idx="0"/>
          </p:cNvCxnSpPr>
          <p:nvPr/>
        </p:nvCxnSpPr>
        <p:spPr>
          <a:xfrm>
            <a:off x="1917509" y="5039440"/>
            <a:ext cx="0" cy="386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5D0A7DE7-D193-4640-BD6E-9FDC50214CF2}"/>
              </a:ext>
            </a:extLst>
          </p:cNvPr>
          <p:cNvCxnSpPr/>
          <p:nvPr/>
        </p:nvCxnSpPr>
        <p:spPr>
          <a:xfrm>
            <a:off x="4176215" y="1531354"/>
            <a:ext cx="0" cy="4514604"/>
          </a:xfrm>
          <a:prstGeom prst="line">
            <a:avLst/>
          </a:prstGeom>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D1CACFC1-619A-455A-A5F5-8E8FAE19C8BA}"/>
              </a:ext>
            </a:extLst>
          </p:cNvPr>
          <p:cNvSpPr/>
          <p:nvPr/>
        </p:nvSpPr>
        <p:spPr>
          <a:xfrm>
            <a:off x="4592472" y="1531354"/>
            <a:ext cx="6058862" cy="224907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•Reduce image resolution</a:t>
            </a:r>
            <a:br>
              <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br>
            <a:r>
              <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•Gray scale image</a:t>
            </a:r>
            <a:br>
              <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br>
            <a:r>
              <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•Reduce image noise</a:t>
            </a:r>
          </a:p>
        </p:txBody>
      </p:sp>
      <p:cxnSp>
        <p:nvCxnSpPr>
          <p:cNvPr id="5" name="Straight Arrow Connector 4">
            <a:extLst>
              <a:ext uri="{FF2B5EF4-FFF2-40B4-BE49-F238E27FC236}">
                <a16:creationId xmlns:a16="http://schemas.microsoft.com/office/drawing/2014/main" id="{3B8D23F0-12A6-4E97-88A7-C2FF60B6DACF}"/>
              </a:ext>
            </a:extLst>
          </p:cNvPr>
          <p:cNvCxnSpPr>
            <a:cxnSpLocks/>
            <a:stCxn id="8" idx="3"/>
          </p:cNvCxnSpPr>
          <p:nvPr/>
        </p:nvCxnSpPr>
        <p:spPr>
          <a:xfrm>
            <a:off x="2942801" y="3285397"/>
            <a:ext cx="1233414" cy="37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Picture 16">
            <a:extLst>
              <a:ext uri="{FF2B5EF4-FFF2-40B4-BE49-F238E27FC236}">
                <a16:creationId xmlns:a16="http://schemas.microsoft.com/office/drawing/2014/main" id="{EFE7F847-08C2-4FD1-BA5B-211A5A89833F}"/>
              </a:ext>
            </a:extLst>
          </p:cNvPr>
          <p:cNvPicPr>
            <a:picLocks noChangeAspect="1"/>
          </p:cNvPicPr>
          <p:nvPr/>
        </p:nvPicPr>
        <p:blipFill>
          <a:blip r:embed="rId3"/>
          <a:stretch>
            <a:fillRect/>
          </a:stretch>
        </p:blipFill>
        <p:spPr>
          <a:xfrm>
            <a:off x="5196799" y="4208271"/>
            <a:ext cx="1547680" cy="1534222"/>
          </a:xfrm>
          <a:prstGeom prst="rect">
            <a:avLst/>
          </a:prstGeom>
        </p:spPr>
      </p:pic>
      <p:pic>
        <p:nvPicPr>
          <p:cNvPr id="20" name="Picture 19">
            <a:extLst>
              <a:ext uri="{FF2B5EF4-FFF2-40B4-BE49-F238E27FC236}">
                <a16:creationId xmlns:a16="http://schemas.microsoft.com/office/drawing/2014/main" id="{787188A4-6CBC-4C3B-8E0D-3F720F560BB8}"/>
              </a:ext>
            </a:extLst>
          </p:cNvPr>
          <p:cNvPicPr>
            <a:picLocks noChangeAspect="1"/>
          </p:cNvPicPr>
          <p:nvPr/>
        </p:nvPicPr>
        <p:blipFill>
          <a:blip r:embed="rId4"/>
          <a:stretch>
            <a:fillRect/>
          </a:stretch>
        </p:blipFill>
        <p:spPr>
          <a:xfrm>
            <a:off x="8896485" y="4624118"/>
            <a:ext cx="735356" cy="702528"/>
          </a:xfrm>
          <a:prstGeom prst="rect">
            <a:avLst/>
          </a:prstGeom>
        </p:spPr>
      </p:pic>
      <p:sp>
        <p:nvSpPr>
          <p:cNvPr id="21" name="Rectangle 20">
            <a:extLst>
              <a:ext uri="{FF2B5EF4-FFF2-40B4-BE49-F238E27FC236}">
                <a16:creationId xmlns:a16="http://schemas.microsoft.com/office/drawing/2014/main" id="{3B9F0A06-9059-42D2-9A0F-76C49A3EF4E6}"/>
              </a:ext>
            </a:extLst>
          </p:cNvPr>
          <p:cNvSpPr/>
          <p:nvPr/>
        </p:nvSpPr>
        <p:spPr>
          <a:xfrm>
            <a:off x="4592472" y="3910672"/>
            <a:ext cx="6058860" cy="2249076"/>
          </a:xfrm>
          <a:prstGeom prst="rect">
            <a:avLst/>
          </a:prstGeom>
          <a:noFill/>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77C1A20B-FF29-4E50-9A6B-E2549D81CF0F}"/>
              </a:ext>
            </a:extLst>
          </p:cNvPr>
          <p:cNvCxnSpPr>
            <a:cxnSpLocks/>
            <a:stCxn id="17" idx="3"/>
            <a:endCxn id="20" idx="1"/>
          </p:cNvCxnSpPr>
          <p:nvPr/>
        </p:nvCxnSpPr>
        <p:spPr>
          <a:xfrm>
            <a:off x="6744479" y="4975382"/>
            <a:ext cx="21520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571E8277-8692-41BF-9C6D-F2D69564DA95}"/>
              </a:ext>
            </a:extLst>
          </p:cNvPr>
          <p:cNvSpPr txBox="1"/>
          <p:nvPr/>
        </p:nvSpPr>
        <p:spPr>
          <a:xfrm>
            <a:off x="5222917" y="5718070"/>
            <a:ext cx="1580882" cy="400110"/>
          </a:xfrm>
          <a:prstGeom prst="rect">
            <a:avLst/>
          </a:prstGeom>
          <a:noFill/>
        </p:spPr>
        <p:txBody>
          <a:bodyPr wrap="none" rtlCol="0">
            <a:spAutoFit/>
          </a:bodyPr>
          <a:lstStyle/>
          <a:p>
            <a:r>
              <a:rPr lang="en-GB" sz="2000" b="1" dirty="0">
                <a:solidFill>
                  <a:schemeClr val="bg1">
                    <a:lumMod val="95000"/>
                    <a:lumOff val="5000"/>
                  </a:schemeClr>
                </a:solidFill>
                <a:effectLst>
                  <a:outerShdw blurRad="38100" dist="38100" dir="2700000" algn="tl">
                    <a:srgbClr val="000000">
                      <a:alpha val="43137"/>
                    </a:srgbClr>
                  </a:outerShdw>
                </a:effectLst>
              </a:rPr>
              <a:t>200x200 px</a:t>
            </a:r>
            <a:endParaRPr lang="en-US" sz="2000" b="1" dirty="0">
              <a:solidFill>
                <a:schemeClr val="bg1">
                  <a:lumMod val="95000"/>
                  <a:lumOff val="5000"/>
                </a:schemeClr>
              </a:solidFill>
              <a:effectLst>
                <a:outerShdw blurRad="38100" dist="38100" dir="2700000" algn="tl">
                  <a:srgbClr val="000000">
                    <a:alpha val="43137"/>
                  </a:srgbClr>
                </a:outerShdw>
              </a:effectLst>
            </a:endParaRPr>
          </a:p>
        </p:txBody>
      </p:sp>
      <p:sp>
        <p:nvSpPr>
          <p:cNvPr id="31" name="TextBox 30">
            <a:extLst>
              <a:ext uri="{FF2B5EF4-FFF2-40B4-BE49-F238E27FC236}">
                <a16:creationId xmlns:a16="http://schemas.microsoft.com/office/drawing/2014/main" id="{1C761F24-760C-420C-AD81-1A37E1A595C1}"/>
              </a:ext>
            </a:extLst>
          </p:cNvPr>
          <p:cNvSpPr txBox="1"/>
          <p:nvPr/>
        </p:nvSpPr>
        <p:spPr>
          <a:xfrm>
            <a:off x="8664777" y="5366405"/>
            <a:ext cx="1198771" cy="369332"/>
          </a:xfrm>
          <a:prstGeom prst="rect">
            <a:avLst/>
          </a:prstGeom>
          <a:noFill/>
        </p:spPr>
        <p:txBody>
          <a:bodyPr wrap="square">
            <a:spAutoFit/>
          </a:bodyPr>
          <a:lstStyle/>
          <a:p>
            <a:r>
              <a:rPr lang="en-GB" b="1" dirty="0">
                <a:solidFill>
                  <a:schemeClr val="bg1">
                    <a:lumMod val="95000"/>
                    <a:lumOff val="5000"/>
                  </a:schemeClr>
                </a:solidFill>
                <a:effectLst>
                  <a:outerShdw blurRad="38100" dist="38100" dir="2700000" algn="tl">
                    <a:srgbClr val="000000">
                      <a:alpha val="43137"/>
                    </a:srgbClr>
                  </a:outerShdw>
                </a:effectLst>
              </a:rPr>
              <a:t>3</a:t>
            </a:r>
            <a:r>
              <a:rPr lang="en-GB" sz="1800" b="1" dirty="0">
                <a:solidFill>
                  <a:schemeClr val="bg1">
                    <a:lumMod val="95000"/>
                    <a:lumOff val="5000"/>
                  </a:schemeClr>
                </a:solidFill>
                <a:effectLst>
                  <a:outerShdw blurRad="38100" dist="38100" dir="2700000" algn="tl">
                    <a:srgbClr val="000000">
                      <a:alpha val="43137"/>
                    </a:srgbClr>
                  </a:outerShdw>
                </a:effectLst>
              </a:rPr>
              <a:t>0x30 px</a:t>
            </a:r>
            <a:endParaRPr lang="en-US" sz="1800"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892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p:txBody>
          <a:bodyPr/>
          <a:lstStyle/>
          <a:p>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Does an SLR work?</a:t>
            </a:r>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6B383C9F-62AF-4CC4-9AC8-A3D27723D810}"/>
              </a:ext>
            </a:extLst>
          </p:cNvPr>
          <p:cNvSpPr/>
          <p:nvPr/>
        </p:nvSpPr>
        <p:spPr>
          <a:xfrm>
            <a:off x="539087" y="1531354"/>
            <a:ext cx="2756848" cy="85980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Image processing &amp; gesture detection</a:t>
            </a:r>
            <a:endParaRPr lang="en-US" dirty="0"/>
          </a:p>
        </p:txBody>
      </p:sp>
      <p:sp>
        <p:nvSpPr>
          <p:cNvPr id="8" name="Rectangle: Rounded Corners 7">
            <a:extLst>
              <a:ext uri="{FF2B5EF4-FFF2-40B4-BE49-F238E27FC236}">
                <a16:creationId xmlns:a16="http://schemas.microsoft.com/office/drawing/2014/main" id="{75AD94E2-0F77-4D34-A5CA-14D5F112A27C}"/>
              </a:ext>
            </a:extLst>
          </p:cNvPr>
          <p:cNvSpPr/>
          <p:nvPr/>
        </p:nvSpPr>
        <p:spPr>
          <a:xfrm>
            <a:off x="892228" y="2929079"/>
            <a:ext cx="2050573" cy="678976"/>
          </a:xfrm>
          <a:prstGeom prst="roundRect">
            <a:avLst/>
          </a:prstGeom>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GB" sz="2000" dirty="0"/>
              <a:t>Normalization</a:t>
            </a:r>
            <a:endParaRPr lang="en-US" dirty="0"/>
          </a:p>
        </p:txBody>
      </p:sp>
      <p:sp>
        <p:nvSpPr>
          <p:cNvPr id="9" name="Rectangle: Rounded Corners 8">
            <a:extLst>
              <a:ext uri="{FF2B5EF4-FFF2-40B4-BE49-F238E27FC236}">
                <a16:creationId xmlns:a16="http://schemas.microsoft.com/office/drawing/2014/main" id="{5ACBD9E0-172C-4941-8668-AD7C8F80B85B}"/>
              </a:ext>
            </a:extLst>
          </p:cNvPr>
          <p:cNvSpPr/>
          <p:nvPr/>
        </p:nvSpPr>
        <p:spPr>
          <a:xfrm>
            <a:off x="539085" y="4135272"/>
            <a:ext cx="2756848" cy="90416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2400" dirty="0"/>
              <a:t>Sign recognition</a:t>
            </a:r>
            <a:endParaRPr lang="en-US" sz="2400" dirty="0"/>
          </a:p>
        </p:txBody>
      </p:sp>
      <p:sp>
        <p:nvSpPr>
          <p:cNvPr id="10" name="Rectangle: Rounded Corners 9">
            <a:extLst>
              <a:ext uri="{FF2B5EF4-FFF2-40B4-BE49-F238E27FC236}">
                <a16:creationId xmlns:a16="http://schemas.microsoft.com/office/drawing/2014/main" id="{8100627C-310A-485D-9D1F-336D7133CE01}"/>
              </a:ext>
            </a:extLst>
          </p:cNvPr>
          <p:cNvSpPr/>
          <p:nvPr/>
        </p:nvSpPr>
        <p:spPr>
          <a:xfrm>
            <a:off x="705503" y="5425448"/>
            <a:ext cx="2424011" cy="859811"/>
          </a:xfrm>
          <a:prstGeom prst="roundRect">
            <a:avLst/>
          </a:prstGeom>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GB" sz="2400" dirty="0"/>
              <a:t>Output</a:t>
            </a:r>
            <a:endParaRPr lang="en-US" sz="2400" dirty="0"/>
          </a:p>
        </p:txBody>
      </p:sp>
      <p:cxnSp>
        <p:nvCxnSpPr>
          <p:cNvPr id="6" name="Straight Arrow Connector 5">
            <a:extLst>
              <a:ext uri="{FF2B5EF4-FFF2-40B4-BE49-F238E27FC236}">
                <a16:creationId xmlns:a16="http://schemas.microsoft.com/office/drawing/2014/main" id="{AD986CD0-F0EF-4A4E-A369-2C3148A8FF60}"/>
              </a:ext>
            </a:extLst>
          </p:cNvPr>
          <p:cNvCxnSpPr>
            <a:cxnSpLocks/>
            <a:stCxn id="4" idx="2"/>
            <a:endCxn id="8" idx="0"/>
          </p:cNvCxnSpPr>
          <p:nvPr/>
        </p:nvCxnSpPr>
        <p:spPr>
          <a:xfrm>
            <a:off x="1917511" y="2391163"/>
            <a:ext cx="4" cy="5379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805F529-16D3-4D1C-A3FE-30E74B8D2667}"/>
              </a:ext>
            </a:extLst>
          </p:cNvPr>
          <p:cNvCxnSpPr>
            <a:cxnSpLocks/>
            <a:stCxn id="8" idx="2"/>
            <a:endCxn id="9" idx="0"/>
          </p:cNvCxnSpPr>
          <p:nvPr/>
        </p:nvCxnSpPr>
        <p:spPr>
          <a:xfrm flipH="1">
            <a:off x="1917509" y="3608055"/>
            <a:ext cx="6" cy="52721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88B4CBC-CFEB-4FBA-B96D-2BAF2CFBAA2E}"/>
              </a:ext>
            </a:extLst>
          </p:cNvPr>
          <p:cNvCxnSpPr>
            <a:cxnSpLocks/>
            <a:stCxn id="9" idx="2"/>
            <a:endCxn id="10" idx="0"/>
          </p:cNvCxnSpPr>
          <p:nvPr/>
        </p:nvCxnSpPr>
        <p:spPr>
          <a:xfrm>
            <a:off x="1917509" y="5039440"/>
            <a:ext cx="0" cy="386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5D0A7DE7-D193-4640-BD6E-9FDC50214CF2}"/>
              </a:ext>
            </a:extLst>
          </p:cNvPr>
          <p:cNvCxnSpPr/>
          <p:nvPr/>
        </p:nvCxnSpPr>
        <p:spPr>
          <a:xfrm>
            <a:off x="4176215" y="1531354"/>
            <a:ext cx="0" cy="4514604"/>
          </a:xfrm>
          <a:prstGeom prst="line">
            <a:avLst/>
          </a:prstGeom>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D1CACFC1-619A-455A-A5F5-8E8FAE19C8BA}"/>
              </a:ext>
            </a:extLst>
          </p:cNvPr>
          <p:cNvSpPr/>
          <p:nvPr/>
        </p:nvSpPr>
        <p:spPr>
          <a:xfrm>
            <a:off x="4592472" y="1531353"/>
            <a:ext cx="6058862" cy="413246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•Neural network implementation.</a:t>
            </a:r>
          </a:p>
          <a:p>
            <a:pPr algn="ctr"/>
            <a:r>
              <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•Dataset implementation</a:t>
            </a:r>
          </a:p>
        </p:txBody>
      </p:sp>
      <p:cxnSp>
        <p:nvCxnSpPr>
          <p:cNvPr id="3" name="Straight Arrow Connector 2">
            <a:extLst>
              <a:ext uri="{FF2B5EF4-FFF2-40B4-BE49-F238E27FC236}">
                <a16:creationId xmlns:a16="http://schemas.microsoft.com/office/drawing/2014/main" id="{032187E5-2F4E-4113-AF48-D5C0115AB72D}"/>
              </a:ext>
            </a:extLst>
          </p:cNvPr>
          <p:cNvCxnSpPr>
            <a:cxnSpLocks/>
            <a:stCxn id="9" idx="3"/>
          </p:cNvCxnSpPr>
          <p:nvPr/>
        </p:nvCxnSpPr>
        <p:spPr>
          <a:xfrm flipV="1">
            <a:off x="3295933" y="4585650"/>
            <a:ext cx="880282" cy="1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9581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p:txBody>
          <a:bodyPr/>
          <a:lstStyle/>
          <a:p>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Does an SLR work?</a:t>
            </a:r>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6B383C9F-62AF-4CC4-9AC8-A3D27723D810}"/>
              </a:ext>
            </a:extLst>
          </p:cNvPr>
          <p:cNvSpPr/>
          <p:nvPr/>
        </p:nvSpPr>
        <p:spPr>
          <a:xfrm>
            <a:off x="539087" y="1531354"/>
            <a:ext cx="2756848" cy="85980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Image processing &amp; gesture detection</a:t>
            </a:r>
            <a:endParaRPr lang="en-US" dirty="0"/>
          </a:p>
        </p:txBody>
      </p:sp>
      <p:sp>
        <p:nvSpPr>
          <p:cNvPr id="8" name="Rectangle: Rounded Corners 7">
            <a:extLst>
              <a:ext uri="{FF2B5EF4-FFF2-40B4-BE49-F238E27FC236}">
                <a16:creationId xmlns:a16="http://schemas.microsoft.com/office/drawing/2014/main" id="{75AD94E2-0F77-4D34-A5CA-14D5F112A27C}"/>
              </a:ext>
            </a:extLst>
          </p:cNvPr>
          <p:cNvSpPr/>
          <p:nvPr/>
        </p:nvSpPr>
        <p:spPr>
          <a:xfrm>
            <a:off x="892228" y="2929079"/>
            <a:ext cx="2050573" cy="678976"/>
          </a:xfrm>
          <a:prstGeom prst="roundRect">
            <a:avLst/>
          </a:prstGeom>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GB" sz="2000" dirty="0"/>
              <a:t>Normalization</a:t>
            </a:r>
            <a:endParaRPr lang="en-US" dirty="0"/>
          </a:p>
        </p:txBody>
      </p:sp>
      <p:sp>
        <p:nvSpPr>
          <p:cNvPr id="9" name="Rectangle: Rounded Corners 8">
            <a:extLst>
              <a:ext uri="{FF2B5EF4-FFF2-40B4-BE49-F238E27FC236}">
                <a16:creationId xmlns:a16="http://schemas.microsoft.com/office/drawing/2014/main" id="{5ACBD9E0-172C-4941-8668-AD7C8F80B85B}"/>
              </a:ext>
            </a:extLst>
          </p:cNvPr>
          <p:cNvSpPr/>
          <p:nvPr/>
        </p:nvSpPr>
        <p:spPr>
          <a:xfrm>
            <a:off x="539085" y="4179630"/>
            <a:ext cx="2756848" cy="859810"/>
          </a:xfrm>
          <a:prstGeom prst="roundRect">
            <a:avLst/>
          </a:prstGeom>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GB" sz="2400" dirty="0"/>
              <a:t>Sign recognition</a:t>
            </a:r>
            <a:endParaRPr lang="en-US" sz="2400" dirty="0"/>
          </a:p>
        </p:txBody>
      </p:sp>
      <p:sp>
        <p:nvSpPr>
          <p:cNvPr id="10" name="Rectangle: Rounded Corners 9">
            <a:extLst>
              <a:ext uri="{FF2B5EF4-FFF2-40B4-BE49-F238E27FC236}">
                <a16:creationId xmlns:a16="http://schemas.microsoft.com/office/drawing/2014/main" id="{8100627C-310A-485D-9D1F-336D7133CE01}"/>
              </a:ext>
            </a:extLst>
          </p:cNvPr>
          <p:cNvSpPr/>
          <p:nvPr/>
        </p:nvSpPr>
        <p:spPr>
          <a:xfrm>
            <a:off x="705503" y="5396522"/>
            <a:ext cx="2424011" cy="88873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2400" dirty="0"/>
              <a:t>Output</a:t>
            </a:r>
            <a:endParaRPr lang="en-US" sz="2400" dirty="0"/>
          </a:p>
        </p:txBody>
      </p:sp>
      <p:cxnSp>
        <p:nvCxnSpPr>
          <p:cNvPr id="6" name="Straight Arrow Connector 5">
            <a:extLst>
              <a:ext uri="{FF2B5EF4-FFF2-40B4-BE49-F238E27FC236}">
                <a16:creationId xmlns:a16="http://schemas.microsoft.com/office/drawing/2014/main" id="{AD986CD0-F0EF-4A4E-A369-2C3148A8FF60}"/>
              </a:ext>
            </a:extLst>
          </p:cNvPr>
          <p:cNvCxnSpPr>
            <a:cxnSpLocks/>
            <a:stCxn id="4" idx="2"/>
            <a:endCxn id="8" idx="0"/>
          </p:cNvCxnSpPr>
          <p:nvPr/>
        </p:nvCxnSpPr>
        <p:spPr>
          <a:xfrm>
            <a:off x="1917511" y="2391163"/>
            <a:ext cx="4" cy="5379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805F529-16D3-4D1C-A3FE-30E74B8D2667}"/>
              </a:ext>
            </a:extLst>
          </p:cNvPr>
          <p:cNvCxnSpPr>
            <a:cxnSpLocks/>
            <a:stCxn id="8" idx="2"/>
            <a:endCxn id="9" idx="0"/>
          </p:cNvCxnSpPr>
          <p:nvPr/>
        </p:nvCxnSpPr>
        <p:spPr>
          <a:xfrm flipH="1">
            <a:off x="1917509" y="3608055"/>
            <a:ext cx="6" cy="57157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88B4CBC-CFEB-4FBA-B96D-2BAF2CFBAA2E}"/>
              </a:ext>
            </a:extLst>
          </p:cNvPr>
          <p:cNvCxnSpPr>
            <a:cxnSpLocks/>
            <a:stCxn id="9" idx="2"/>
            <a:endCxn id="10" idx="0"/>
          </p:cNvCxnSpPr>
          <p:nvPr/>
        </p:nvCxnSpPr>
        <p:spPr>
          <a:xfrm>
            <a:off x="1917509" y="5039440"/>
            <a:ext cx="0" cy="3570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5D0A7DE7-D193-4640-BD6E-9FDC50214CF2}"/>
              </a:ext>
            </a:extLst>
          </p:cNvPr>
          <p:cNvCxnSpPr/>
          <p:nvPr/>
        </p:nvCxnSpPr>
        <p:spPr>
          <a:xfrm>
            <a:off x="4176215" y="1531354"/>
            <a:ext cx="0" cy="4514604"/>
          </a:xfrm>
          <a:prstGeom prst="line">
            <a:avLst/>
          </a:prstGeom>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D1CACFC1-619A-455A-A5F5-8E8FAE19C8BA}"/>
              </a:ext>
            </a:extLst>
          </p:cNvPr>
          <p:cNvSpPr/>
          <p:nvPr/>
        </p:nvSpPr>
        <p:spPr>
          <a:xfrm>
            <a:off x="4592472" y="1531354"/>
            <a:ext cx="6058862" cy="18208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•Converting sign language to English text and speech.</a:t>
            </a:r>
          </a:p>
        </p:txBody>
      </p:sp>
      <p:cxnSp>
        <p:nvCxnSpPr>
          <p:cNvPr id="3" name="Straight Arrow Connector 2">
            <a:extLst>
              <a:ext uri="{FF2B5EF4-FFF2-40B4-BE49-F238E27FC236}">
                <a16:creationId xmlns:a16="http://schemas.microsoft.com/office/drawing/2014/main" id="{481496E0-0A2F-4FCE-AE5A-AABB1817017F}"/>
              </a:ext>
            </a:extLst>
          </p:cNvPr>
          <p:cNvCxnSpPr>
            <a:cxnSpLocks/>
            <a:stCxn id="10" idx="3"/>
          </p:cNvCxnSpPr>
          <p:nvPr/>
        </p:nvCxnSpPr>
        <p:spPr>
          <a:xfrm>
            <a:off x="3129514" y="5840891"/>
            <a:ext cx="1046701" cy="3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 name="Picture 14">
            <a:extLst>
              <a:ext uri="{FF2B5EF4-FFF2-40B4-BE49-F238E27FC236}">
                <a16:creationId xmlns:a16="http://schemas.microsoft.com/office/drawing/2014/main" id="{521DE956-DB17-460F-B097-1629102F0E38}"/>
              </a:ext>
            </a:extLst>
          </p:cNvPr>
          <p:cNvPicPr>
            <a:picLocks noChangeAspect="1"/>
          </p:cNvPicPr>
          <p:nvPr/>
        </p:nvPicPr>
        <p:blipFill rotWithShape="1">
          <a:blip r:embed="rId3"/>
          <a:srcRect l="-7194"/>
          <a:stretch/>
        </p:blipFill>
        <p:spPr>
          <a:xfrm>
            <a:off x="4758891" y="4459019"/>
            <a:ext cx="1196453" cy="1152381"/>
          </a:xfrm>
          <a:prstGeom prst="rect">
            <a:avLst/>
          </a:prstGeom>
        </p:spPr>
      </p:pic>
      <p:sp>
        <p:nvSpPr>
          <p:cNvPr id="20" name="Rectangle 19">
            <a:extLst>
              <a:ext uri="{FF2B5EF4-FFF2-40B4-BE49-F238E27FC236}">
                <a16:creationId xmlns:a16="http://schemas.microsoft.com/office/drawing/2014/main" id="{65F7D9BD-F492-485D-AD88-8E64497A8EC1}"/>
              </a:ext>
            </a:extLst>
          </p:cNvPr>
          <p:cNvSpPr/>
          <p:nvPr/>
        </p:nvSpPr>
        <p:spPr>
          <a:xfrm>
            <a:off x="4592472" y="3910672"/>
            <a:ext cx="6058860" cy="2249076"/>
          </a:xfrm>
          <a:prstGeom prst="rect">
            <a:avLst/>
          </a:prstGeom>
          <a:noFill/>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62034E-0E8E-4746-BAD5-8163CE0C7599}"/>
              </a:ext>
            </a:extLst>
          </p:cNvPr>
          <p:cNvSpPr txBox="1"/>
          <p:nvPr/>
        </p:nvSpPr>
        <p:spPr>
          <a:xfrm>
            <a:off x="6999614" y="4373489"/>
            <a:ext cx="869149" cy="1323439"/>
          </a:xfrm>
          <a:prstGeom prst="rect">
            <a:avLst/>
          </a:prstGeom>
          <a:noFill/>
        </p:spPr>
        <p:txBody>
          <a:bodyPr wrap="none" rtlCol="0">
            <a:spAutoFit/>
          </a:bodyPr>
          <a:lstStyle/>
          <a:p>
            <a:r>
              <a:rPr lang="en-GB" sz="8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V</a:t>
            </a: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AE6FBCF5-4B38-4CE4-AE43-4BBCD5DA4F92}"/>
              </a:ext>
            </a:extLst>
          </p:cNvPr>
          <p:cNvCxnSpPr>
            <a:cxnSpLocks/>
            <a:stCxn id="15" idx="3"/>
            <a:endCxn id="17" idx="1"/>
          </p:cNvCxnSpPr>
          <p:nvPr/>
        </p:nvCxnSpPr>
        <p:spPr>
          <a:xfrm flipV="1">
            <a:off x="5955344" y="5035209"/>
            <a:ext cx="104427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26" name="Picture 2" descr="Decrease, increase, volume, audio, music, sound, speaker icon - Download on  Iconfinder">
            <a:extLst>
              <a:ext uri="{FF2B5EF4-FFF2-40B4-BE49-F238E27FC236}">
                <a16:creationId xmlns:a16="http://schemas.microsoft.com/office/drawing/2014/main" id="{522D3C53-C8D5-4982-8208-1841473D4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317" y="4287700"/>
            <a:ext cx="1495015" cy="149501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24BA6D27-F856-47E2-A8BF-6D4CC6CDFD45}"/>
              </a:ext>
            </a:extLst>
          </p:cNvPr>
          <p:cNvCxnSpPr>
            <a:cxnSpLocks/>
            <a:stCxn id="17" idx="3"/>
          </p:cNvCxnSpPr>
          <p:nvPr/>
        </p:nvCxnSpPr>
        <p:spPr>
          <a:xfrm flipV="1">
            <a:off x="7868763" y="5035208"/>
            <a:ext cx="108416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7302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55C9-BD50-41F3-AA06-2BE4773F10C9}"/>
              </a:ext>
            </a:extLst>
          </p:cNvPr>
          <p:cNvSpPr>
            <a:spLocks noGrp="1"/>
          </p:cNvSpPr>
          <p:nvPr>
            <p:ph type="title"/>
          </p:nvPr>
        </p:nvSpPr>
        <p:spPr/>
        <p:txBody>
          <a:bodyPr/>
          <a:lstStyle/>
          <a:p>
            <a:r>
              <a:rPr lang="en-GB" dirty="0"/>
              <a:t>Block diagram of the project:</a:t>
            </a:r>
            <a:endParaRPr lang="en-US" dirty="0"/>
          </a:p>
        </p:txBody>
      </p:sp>
      <p:sp>
        <p:nvSpPr>
          <p:cNvPr id="4" name="Rectangle 2">
            <a:extLst>
              <a:ext uri="{FF2B5EF4-FFF2-40B4-BE49-F238E27FC236}">
                <a16:creationId xmlns:a16="http://schemas.microsoft.com/office/drawing/2014/main" id="{056ED628-796B-471C-89CF-34AD0A12535B}"/>
              </a:ext>
            </a:extLst>
          </p:cNvPr>
          <p:cNvSpPr>
            <a:spLocks noChangeArrowheads="1"/>
          </p:cNvSpPr>
          <p:nvPr/>
        </p:nvSpPr>
        <p:spPr bwMode="auto">
          <a:xfrm>
            <a:off x="646110" y="1288868"/>
            <a:ext cx="224940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5" name="Object 4">
            <a:extLst>
              <a:ext uri="{FF2B5EF4-FFF2-40B4-BE49-F238E27FC236}">
                <a16:creationId xmlns:a16="http://schemas.microsoft.com/office/drawing/2014/main" id="{E1F76315-5D05-4D59-905D-61229DA938B1}"/>
              </a:ext>
            </a:extLst>
          </p:cNvPr>
          <p:cNvGraphicFramePr>
            <a:graphicFrameLocks noChangeAspect="1"/>
          </p:cNvGraphicFramePr>
          <p:nvPr>
            <p:extLst>
              <p:ext uri="{D42A27DB-BD31-4B8C-83A1-F6EECF244321}">
                <p14:modId xmlns:p14="http://schemas.microsoft.com/office/powerpoint/2010/main" val="2342267933"/>
              </p:ext>
            </p:extLst>
          </p:nvPr>
        </p:nvGraphicFramePr>
        <p:xfrm>
          <a:off x="646111" y="1288869"/>
          <a:ext cx="10579238" cy="5201752"/>
        </p:xfrm>
        <a:graphic>
          <a:graphicData uri="http://schemas.openxmlformats.org/presentationml/2006/ole">
            <mc:AlternateContent xmlns:mc="http://schemas.openxmlformats.org/markup-compatibility/2006">
              <mc:Choice xmlns:v="urn:schemas-microsoft-com:vml" Requires="v">
                <p:oleObj spid="_x0000_s2053" name="Bitmap Image" r:id="rId3" imgW="11923810" imgH="5772956" progId="Paint.Picture">
                  <p:embed/>
                </p:oleObj>
              </mc:Choice>
              <mc:Fallback>
                <p:oleObj name="Bitmap Image" r:id="rId3" imgW="11923810" imgH="5772956"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11" y="1288869"/>
                        <a:ext cx="10579238" cy="5201752"/>
                      </a:xfrm>
                      <a:prstGeom prst="rect">
                        <a:avLst/>
                      </a:prstGeom>
                      <a:noFill/>
                    </p:spPr>
                  </p:pic>
                </p:oleObj>
              </mc:Fallback>
            </mc:AlternateContent>
          </a:graphicData>
        </a:graphic>
      </p:graphicFrame>
    </p:spTree>
    <p:extLst>
      <p:ext uri="{BB962C8B-B14F-4D97-AF65-F5344CB8AC3E}">
        <p14:creationId xmlns:p14="http://schemas.microsoft.com/office/powerpoint/2010/main" val="3200449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074A2-C125-4A56-AD34-9308605566D2}"/>
              </a:ext>
            </a:extLst>
          </p:cNvPr>
          <p:cNvSpPr>
            <a:spLocks noGrp="1"/>
          </p:cNvSpPr>
          <p:nvPr>
            <p:ph type="title"/>
          </p:nvPr>
        </p:nvSpPr>
        <p:spPr/>
        <p:txBody>
          <a:bodyPr/>
          <a:lstStyle/>
          <a:p>
            <a:r>
              <a:rPr lang="en-GB" dirty="0"/>
              <a:t> Use case diagram:</a:t>
            </a:r>
            <a:endParaRPr lang="en-US" dirty="0"/>
          </a:p>
        </p:txBody>
      </p:sp>
      <p:pic>
        <p:nvPicPr>
          <p:cNvPr id="4" name="Picture 3">
            <a:extLst>
              <a:ext uri="{FF2B5EF4-FFF2-40B4-BE49-F238E27FC236}">
                <a16:creationId xmlns:a16="http://schemas.microsoft.com/office/drawing/2014/main" id="{6CED5B40-CF01-416F-99BB-BF375E1875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7631" y="1213943"/>
            <a:ext cx="9037820" cy="5425807"/>
          </a:xfrm>
          <a:prstGeom prst="rect">
            <a:avLst/>
          </a:prstGeom>
          <a:noFill/>
          <a:ln>
            <a:noFill/>
          </a:ln>
        </p:spPr>
      </p:pic>
    </p:spTree>
    <p:extLst>
      <p:ext uri="{BB962C8B-B14F-4D97-AF65-F5344CB8AC3E}">
        <p14:creationId xmlns:p14="http://schemas.microsoft.com/office/powerpoint/2010/main" val="3003865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190F-7FA7-4721-90BB-3F6FF347B177}"/>
              </a:ext>
            </a:extLst>
          </p:cNvPr>
          <p:cNvSpPr>
            <a:spLocks noGrp="1"/>
          </p:cNvSpPr>
          <p:nvPr>
            <p:ph type="title"/>
          </p:nvPr>
        </p:nvSpPr>
        <p:spPr>
          <a:xfrm>
            <a:off x="286327" y="2465529"/>
            <a:ext cx="2699921" cy="2717127"/>
          </a:xfrm>
        </p:spPr>
        <p:txBody>
          <a:bodyPr/>
          <a:lstStyle/>
          <a:p>
            <a:r>
              <a:rPr lang="en-GB" dirty="0"/>
              <a:t>Class</a:t>
            </a:r>
            <a:br>
              <a:rPr lang="en-GB" dirty="0"/>
            </a:br>
            <a:r>
              <a:rPr lang="en-GB" dirty="0"/>
              <a:t>Diagram:</a:t>
            </a:r>
            <a:br>
              <a:rPr lang="en-GB" dirty="0"/>
            </a:br>
            <a:endParaRPr lang="en-US" dirty="0"/>
          </a:p>
        </p:txBody>
      </p:sp>
      <p:pic>
        <p:nvPicPr>
          <p:cNvPr id="4" name="Picture 3">
            <a:extLst>
              <a:ext uri="{FF2B5EF4-FFF2-40B4-BE49-F238E27FC236}">
                <a16:creationId xmlns:a16="http://schemas.microsoft.com/office/drawing/2014/main" id="{FCAEED5A-EC60-43D2-9E22-798DA026D1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4330" y="126199"/>
            <a:ext cx="5566091" cy="6605602"/>
          </a:xfrm>
          <a:prstGeom prst="rect">
            <a:avLst/>
          </a:prstGeom>
          <a:noFill/>
          <a:ln>
            <a:noFill/>
          </a:ln>
        </p:spPr>
      </p:pic>
      <p:cxnSp>
        <p:nvCxnSpPr>
          <p:cNvPr id="6" name="Straight Connector 5">
            <a:extLst>
              <a:ext uri="{FF2B5EF4-FFF2-40B4-BE49-F238E27FC236}">
                <a16:creationId xmlns:a16="http://schemas.microsoft.com/office/drawing/2014/main" id="{C4691D1E-A589-4BF7-8BAE-CD70A464E75F}"/>
              </a:ext>
            </a:extLst>
          </p:cNvPr>
          <p:cNvCxnSpPr/>
          <p:nvPr/>
        </p:nvCxnSpPr>
        <p:spPr>
          <a:xfrm>
            <a:off x="3152503" y="729000"/>
            <a:ext cx="0" cy="540000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2576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F2C4C-C91D-4F5A-9E6A-21FE86D7BC47}"/>
              </a:ext>
            </a:extLst>
          </p:cNvPr>
          <p:cNvSpPr>
            <a:spLocks noGrp="1"/>
          </p:cNvSpPr>
          <p:nvPr>
            <p:ph type="title"/>
          </p:nvPr>
        </p:nvSpPr>
        <p:spPr/>
        <p:txBody>
          <a:bodyPr/>
          <a:lstStyle/>
          <a:p>
            <a:r>
              <a:rPr lang="en-GB" dirty="0"/>
              <a:t>Dataset creation:</a:t>
            </a:r>
            <a:endParaRPr lang="en-US" dirty="0"/>
          </a:p>
        </p:txBody>
      </p:sp>
      <p:pic>
        <p:nvPicPr>
          <p:cNvPr id="5" name="Picture 4">
            <a:extLst>
              <a:ext uri="{FF2B5EF4-FFF2-40B4-BE49-F238E27FC236}">
                <a16:creationId xmlns:a16="http://schemas.microsoft.com/office/drawing/2014/main" id="{3A10FB8B-3361-440D-BAAB-A42F972F60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2866" y="1354289"/>
            <a:ext cx="10283146" cy="5050993"/>
          </a:xfrm>
          <a:prstGeom prst="rect">
            <a:avLst/>
          </a:prstGeom>
          <a:noFill/>
          <a:ln>
            <a:noFill/>
          </a:ln>
        </p:spPr>
      </p:pic>
    </p:spTree>
    <p:extLst>
      <p:ext uri="{BB962C8B-B14F-4D97-AF65-F5344CB8AC3E}">
        <p14:creationId xmlns:p14="http://schemas.microsoft.com/office/powerpoint/2010/main" val="3539939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8A29-2511-4CCD-91DC-D21CDAD1CEAF}"/>
              </a:ext>
            </a:extLst>
          </p:cNvPr>
          <p:cNvSpPr>
            <a:spLocks noGrp="1"/>
          </p:cNvSpPr>
          <p:nvPr>
            <p:ph type="title"/>
          </p:nvPr>
        </p:nvSpPr>
        <p:spPr/>
        <p:txBody>
          <a:bodyPr/>
          <a:lstStyle/>
          <a:p>
            <a:r>
              <a:rPr lang="en-GB" dirty="0"/>
              <a:t>Dataset:</a:t>
            </a:r>
            <a:endParaRPr lang="en-US" dirty="0"/>
          </a:p>
        </p:txBody>
      </p:sp>
      <p:sp>
        <p:nvSpPr>
          <p:cNvPr id="3" name="Content Placeholder 2">
            <a:extLst>
              <a:ext uri="{FF2B5EF4-FFF2-40B4-BE49-F238E27FC236}">
                <a16:creationId xmlns:a16="http://schemas.microsoft.com/office/drawing/2014/main" id="{93EA5F7F-8D4F-4886-92DE-18B3D80A2ED9}"/>
              </a:ext>
            </a:extLst>
          </p:cNvPr>
          <p:cNvSpPr>
            <a:spLocks noGrp="1"/>
          </p:cNvSpPr>
          <p:nvPr>
            <p:ph sz="half" idx="1"/>
          </p:nvPr>
        </p:nvSpPr>
        <p:spPr>
          <a:xfrm>
            <a:off x="226424" y="1398160"/>
            <a:ext cx="6235336" cy="5055454"/>
          </a:xfrm>
        </p:spPr>
        <p:txBody>
          <a:bodyPr>
            <a:normAutofit fontScale="92500" lnSpcReduction="10000"/>
          </a:bodyPr>
          <a:lstStyle/>
          <a:p>
            <a:r>
              <a:rPr lang="en-US" dirty="0"/>
              <a:t>After establishing our dataset using that method, we might start training the model using that dataset. There’s a total of 24 gestures for which the model is going to be trained to do, which is the alphabet minus the “J” and “Z” characters because they require a motion gesture.</a:t>
            </a:r>
          </a:p>
          <a:p>
            <a:endParaRPr lang="en-US" dirty="0"/>
          </a:p>
          <a:p>
            <a:r>
              <a:rPr lang="en-US" dirty="0"/>
              <a:t>Every image will be labeled with its corresponding label. So, if an “H” Character it will be in an “H” folder and will have “H” label and so on.</a:t>
            </a:r>
          </a:p>
          <a:p>
            <a:endParaRPr lang="en-US" dirty="0"/>
          </a:p>
          <a:p>
            <a:r>
              <a:rPr lang="en-US" dirty="0"/>
              <a:t>Then every character will be hot vectored and then shuffled for subsampling, this part is the pre-procession part which is one of the most important in any machine learning project. After shuffling the character with the hot vectored labels, we will find that they are not equal in numbers anymore because we lost some characters more than others. </a:t>
            </a:r>
          </a:p>
        </p:txBody>
      </p:sp>
      <p:pic>
        <p:nvPicPr>
          <p:cNvPr id="6" name="Content Placeholder 5">
            <a:extLst>
              <a:ext uri="{FF2B5EF4-FFF2-40B4-BE49-F238E27FC236}">
                <a16:creationId xmlns:a16="http://schemas.microsoft.com/office/drawing/2014/main" id="{BE5E72AE-7F54-40AC-87E4-2B7FA5A6047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62125" y="2204266"/>
            <a:ext cx="5217836" cy="3443242"/>
          </a:xfrm>
          <a:prstGeom prst="rect">
            <a:avLst/>
          </a:prstGeom>
        </p:spPr>
      </p:pic>
    </p:spTree>
    <p:extLst>
      <p:ext uri="{BB962C8B-B14F-4D97-AF65-F5344CB8AC3E}">
        <p14:creationId xmlns:p14="http://schemas.microsoft.com/office/powerpoint/2010/main" val="3192190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a:xfrm>
            <a:off x="387150" y="668740"/>
            <a:ext cx="4397465" cy="2226860"/>
          </a:xfrm>
        </p:spPr>
        <p:txBody>
          <a:bodyPr/>
          <a:lstStyle/>
          <a:p>
            <a:r>
              <a:rPr lang="en-GB"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sign language?</a:t>
            </a:r>
            <a:endParaRPr lang="en-US"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Content Placeholder 14">
            <a:extLst>
              <a:ext uri="{FF2B5EF4-FFF2-40B4-BE49-F238E27FC236}">
                <a16:creationId xmlns:a16="http://schemas.microsoft.com/office/drawing/2014/main" id="{7FA9C3EC-F900-4B20-9062-9D54742E2087}"/>
              </a:ext>
            </a:extLst>
          </p:cNvPr>
          <p:cNvSpPr>
            <a:spLocks noGrp="1"/>
          </p:cNvSpPr>
          <p:nvPr>
            <p:ph idx="1"/>
          </p:nvPr>
        </p:nvSpPr>
        <p:spPr/>
        <p:txBody>
          <a:bodyPr>
            <a:normAutofit lnSpcReduction="10000"/>
          </a:bodyPr>
          <a:lstStyle/>
          <a:p>
            <a:r>
              <a:rPr lang="en-GB"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Communication language used by the hearing-impaired to communicate with people</a:t>
            </a:r>
          </a:p>
          <a:p>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en-US"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Uses hand, face, eyes and gestures to form words instead of using vocal cords to communicate</a:t>
            </a:r>
            <a:r>
              <a:rPr lang="en-US" sz="3200" dirty="0">
                <a:latin typeface="Arial" panose="020B0604020202020204" pitchFamily="34" charset="0"/>
                <a:cs typeface="Arial" panose="020B0604020202020204" pitchFamily="34" charset="0"/>
              </a:rPr>
              <a:t>.</a:t>
            </a:r>
          </a:p>
        </p:txBody>
      </p:sp>
      <p:pic>
        <p:nvPicPr>
          <p:cNvPr id="2050" name="Picture 2" descr="Sign languages are fully-fledged, natural languages with their own dialects  – they need protecting">
            <a:extLst>
              <a:ext uri="{FF2B5EF4-FFF2-40B4-BE49-F238E27FC236}">
                <a16:creationId xmlns:a16="http://schemas.microsoft.com/office/drawing/2014/main" id="{B719B136-5FFE-45AF-BF5B-039D8169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51" y="3238713"/>
            <a:ext cx="4283164" cy="285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28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0C532-EC6D-4935-B667-C9346AE6AB39}"/>
              </a:ext>
            </a:extLst>
          </p:cNvPr>
          <p:cNvSpPr>
            <a:spLocks noGrp="1"/>
          </p:cNvSpPr>
          <p:nvPr>
            <p:ph type="title"/>
          </p:nvPr>
        </p:nvSpPr>
        <p:spPr/>
        <p:txBody>
          <a:bodyPr/>
          <a:lstStyle/>
          <a:p>
            <a:r>
              <a:rPr lang="en-GB" dirty="0"/>
              <a:t>Our model design:</a:t>
            </a:r>
            <a:endParaRPr lang="en-US" dirty="0"/>
          </a:p>
        </p:txBody>
      </p:sp>
      <p:sp>
        <p:nvSpPr>
          <p:cNvPr id="5" name="Content Placeholder 4">
            <a:extLst>
              <a:ext uri="{FF2B5EF4-FFF2-40B4-BE49-F238E27FC236}">
                <a16:creationId xmlns:a16="http://schemas.microsoft.com/office/drawing/2014/main" id="{B536054F-B0F8-4E81-A643-9897FEA7DD90}"/>
              </a:ext>
            </a:extLst>
          </p:cNvPr>
          <p:cNvSpPr>
            <a:spLocks noGrp="1"/>
          </p:cNvSpPr>
          <p:nvPr>
            <p:ph sz="half" idx="1"/>
          </p:nvPr>
        </p:nvSpPr>
        <p:spPr/>
        <p:txBody>
          <a:bodyPr/>
          <a:lstStyle/>
          <a:p>
            <a:endParaRPr lang="en-GB" dirty="0"/>
          </a:p>
          <a:p>
            <a:endParaRPr lang="en-GB" dirty="0"/>
          </a:p>
          <a:p>
            <a:r>
              <a:rPr lang="en-GB" dirty="0"/>
              <a:t>We use a multi-layer neural network design, specifically 5 layers.</a:t>
            </a:r>
          </a:p>
          <a:p>
            <a:endParaRPr lang="en-GB" dirty="0"/>
          </a:p>
          <a:p>
            <a:r>
              <a:rPr lang="en-GB" dirty="0"/>
              <a:t>We train that model with out custom made dataset to tailor it to our needs.</a:t>
            </a:r>
          </a:p>
        </p:txBody>
      </p:sp>
      <p:pic>
        <p:nvPicPr>
          <p:cNvPr id="9" name="Picture 8">
            <a:extLst>
              <a:ext uri="{FF2B5EF4-FFF2-40B4-BE49-F238E27FC236}">
                <a16:creationId xmlns:a16="http://schemas.microsoft.com/office/drawing/2014/main" id="{81758FE0-FA16-4714-A077-1769BD9AE1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1049" y="2060575"/>
            <a:ext cx="5601155" cy="3573871"/>
          </a:xfrm>
          <a:prstGeom prst="rect">
            <a:avLst/>
          </a:prstGeom>
          <a:noFill/>
          <a:ln>
            <a:noFill/>
          </a:ln>
        </p:spPr>
      </p:pic>
    </p:spTree>
    <p:extLst>
      <p:ext uri="{BB962C8B-B14F-4D97-AF65-F5344CB8AC3E}">
        <p14:creationId xmlns:p14="http://schemas.microsoft.com/office/powerpoint/2010/main" val="1340766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5F9D-F73A-44DD-AA4B-E3F837E99EEE}"/>
              </a:ext>
            </a:extLst>
          </p:cNvPr>
          <p:cNvSpPr>
            <a:spLocks noGrp="1"/>
          </p:cNvSpPr>
          <p:nvPr>
            <p:ph type="title"/>
          </p:nvPr>
        </p:nvSpPr>
        <p:spPr/>
        <p:txBody>
          <a:bodyPr/>
          <a:lstStyle/>
          <a:p>
            <a:r>
              <a:rPr lang="en-US" dirty="0"/>
              <a:t>Convolution layer:</a:t>
            </a:r>
          </a:p>
        </p:txBody>
      </p:sp>
      <p:pic>
        <p:nvPicPr>
          <p:cNvPr id="5" name="Picture 4">
            <a:extLst>
              <a:ext uri="{FF2B5EF4-FFF2-40B4-BE49-F238E27FC236}">
                <a16:creationId xmlns:a16="http://schemas.microsoft.com/office/drawing/2014/main" id="{07C3AD2E-3338-450A-826D-B055708F91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97828" y="2136479"/>
            <a:ext cx="7053943" cy="2825782"/>
          </a:xfrm>
          <a:prstGeom prst="rect">
            <a:avLst/>
          </a:prstGeom>
          <a:noFill/>
          <a:ln>
            <a:noFill/>
          </a:ln>
        </p:spPr>
      </p:pic>
      <p:sp>
        <p:nvSpPr>
          <p:cNvPr id="6" name="TextBox 5">
            <a:extLst>
              <a:ext uri="{FF2B5EF4-FFF2-40B4-BE49-F238E27FC236}">
                <a16:creationId xmlns:a16="http://schemas.microsoft.com/office/drawing/2014/main" id="{12454742-9B6A-401A-9F36-C8857CD57CB8}"/>
              </a:ext>
            </a:extLst>
          </p:cNvPr>
          <p:cNvSpPr txBox="1"/>
          <p:nvPr/>
        </p:nvSpPr>
        <p:spPr>
          <a:xfrm>
            <a:off x="740229" y="2256708"/>
            <a:ext cx="3535680" cy="2585323"/>
          </a:xfrm>
          <a:prstGeom prst="rect">
            <a:avLst/>
          </a:prstGeom>
          <a:noFill/>
        </p:spPr>
        <p:txBody>
          <a:bodyPr wrap="square" rtlCol="0">
            <a:spAutoFit/>
          </a:bodyPr>
          <a:lstStyle/>
          <a:p>
            <a:r>
              <a:rPr lang="en-GB" dirty="0"/>
              <a:t>The first layer of CNN is the convolution layer.</a:t>
            </a:r>
          </a:p>
          <a:p>
            <a:endParaRPr lang="en-GB" dirty="0"/>
          </a:p>
          <a:p>
            <a:r>
              <a:rPr lang="en-GB" dirty="0"/>
              <a:t>Convolution layer uses kernels to detect the features of an image such as edges.</a:t>
            </a:r>
            <a:r>
              <a:rPr lang="en-US" dirty="0"/>
              <a:t> It detects all the features it can from the image and puts them in a feature map.</a:t>
            </a:r>
            <a:endParaRPr lang="en-GB" dirty="0"/>
          </a:p>
        </p:txBody>
      </p:sp>
    </p:spTree>
    <p:extLst>
      <p:ext uri="{BB962C8B-B14F-4D97-AF65-F5344CB8AC3E}">
        <p14:creationId xmlns:p14="http://schemas.microsoft.com/office/powerpoint/2010/main" val="4148282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5DA9-1EBA-4FB8-8B7F-28268425D4F4}"/>
              </a:ext>
            </a:extLst>
          </p:cNvPr>
          <p:cNvSpPr>
            <a:spLocks noGrp="1"/>
          </p:cNvSpPr>
          <p:nvPr>
            <p:ph type="title"/>
          </p:nvPr>
        </p:nvSpPr>
        <p:spPr/>
        <p:txBody>
          <a:bodyPr/>
          <a:lstStyle/>
          <a:p>
            <a:r>
              <a:rPr lang="en-US" dirty="0"/>
              <a:t>Max Pool layer:</a:t>
            </a:r>
          </a:p>
        </p:txBody>
      </p:sp>
      <p:pic>
        <p:nvPicPr>
          <p:cNvPr id="5" name="Picture 4">
            <a:extLst>
              <a:ext uri="{FF2B5EF4-FFF2-40B4-BE49-F238E27FC236}">
                <a16:creationId xmlns:a16="http://schemas.microsoft.com/office/drawing/2014/main" id="{DB47D87C-5953-447A-AB16-2AF2E4A6B4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7635" y="2346409"/>
            <a:ext cx="8687883" cy="2774231"/>
          </a:xfrm>
          <a:prstGeom prst="rect">
            <a:avLst/>
          </a:prstGeom>
          <a:noFill/>
          <a:ln>
            <a:noFill/>
          </a:ln>
        </p:spPr>
      </p:pic>
      <p:sp>
        <p:nvSpPr>
          <p:cNvPr id="7" name="TextBox 6">
            <a:extLst>
              <a:ext uri="{FF2B5EF4-FFF2-40B4-BE49-F238E27FC236}">
                <a16:creationId xmlns:a16="http://schemas.microsoft.com/office/drawing/2014/main" id="{063C5A32-8B6E-4335-8458-48D2D13C8950}"/>
              </a:ext>
            </a:extLst>
          </p:cNvPr>
          <p:cNvSpPr txBox="1"/>
          <p:nvPr/>
        </p:nvSpPr>
        <p:spPr>
          <a:xfrm>
            <a:off x="266777" y="2440862"/>
            <a:ext cx="2885726" cy="2585323"/>
          </a:xfrm>
          <a:prstGeom prst="rect">
            <a:avLst/>
          </a:prstGeom>
          <a:noFill/>
        </p:spPr>
        <p:txBody>
          <a:bodyPr wrap="square" rtlCol="0">
            <a:spAutoFit/>
          </a:bodyPr>
          <a:lstStyle/>
          <a:p>
            <a:r>
              <a:rPr lang="en-GB" dirty="0"/>
              <a:t>Max pooling is the layer responsible for reducing the size of the feature map.</a:t>
            </a:r>
          </a:p>
          <a:p>
            <a:endParaRPr lang="en-GB" dirty="0"/>
          </a:p>
          <a:p>
            <a:r>
              <a:rPr lang="en-GB" dirty="0"/>
              <a:t>This is done so it would take less computational power to process all the feature maps available. </a:t>
            </a:r>
            <a:endParaRPr lang="en-US" dirty="0"/>
          </a:p>
        </p:txBody>
      </p:sp>
    </p:spTree>
    <p:extLst>
      <p:ext uri="{BB962C8B-B14F-4D97-AF65-F5344CB8AC3E}">
        <p14:creationId xmlns:p14="http://schemas.microsoft.com/office/powerpoint/2010/main" val="1410151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5FE0ED-5966-4C8D-85B3-619A8574D80D}"/>
              </a:ext>
            </a:extLst>
          </p:cNvPr>
          <p:cNvSpPr>
            <a:spLocks noGrp="1"/>
          </p:cNvSpPr>
          <p:nvPr>
            <p:ph type="title"/>
          </p:nvPr>
        </p:nvSpPr>
        <p:spPr/>
        <p:txBody>
          <a:bodyPr/>
          <a:lstStyle/>
          <a:p>
            <a:r>
              <a:rPr lang="en-US" dirty="0"/>
              <a:t>Flatten layer:</a:t>
            </a:r>
          </a:p>
        </p:txBody>
      </p:sp>
      <p:pic>
        <p:nvPicPr>
          <p:cNvPr id="8" name="Picture 7">
            <a:extLst>
              <a:ext uri="{FF2B5EF4-FFF2-40B4-BE49-F238E27FC236}">
                <a16:creationId xmlns:a16="http://schemas.microsoft.com/office/drawing/2014/main" id="{AB3D9D58-1489-4F34-A4E6-6545137C8E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7730" y="2079625"/>
            <a:ext cx="5937250" cy="2698750"/>
          </a:xfrm>
          <a:prstGeom prst="rect">
            <a:avLst/>
          </a:prstGeom>
          <a:noFill/>
          <a:ln>
            <a:noFill/>
          </a:ln>
        </p:spPr>
      </p:pic>
      <p:sp>
        <p:nvSpPr>
          <p:cNvPr id="9" name="TextBox 8">
            <a:extLst>
              <a:ext uri="{FF2B5EF4-FFF2-40B4-BE49-F238E27FC236}">
                <a16:creationId xmlns:a16="http://schemas.microsoft.com/office/drawing/2014/main" id="{44AB920E-411E-45AF-B8AE-CB54277078B3}"/>
              </a:ext>
            </a:extLst>
          </p:cNvPr>
          <p:cNvSpPr txBox="1"/>
          <p:nvPr/>
        </p:nvSpPr>
        <p:spPr>
          <a:xfrm>
            <a:off x="646111" y="2551837"/>
            <a:ext cx="4552906" cy="1754326"/>
          </a:xfrm>
          <a:prstGeom prst="rect">
            <a:avLst/>
          </a:prstGeom>
          <a:noFill/>
        </p:spPr>
        <p:txBody>
          <a:bodyPr wrap="square" rtlCol="0">
            <a:spAutoFit/>
          </a:bodyPr>
          <a:lstStyle/>
          <a:p>
            <a:r>
              <a:rPr lang="en-GB" dirty="0"/>
              <a:t>The pooled feature maps from the max pool layer will then be flattened.</a:t>
            </a:r>
          </a:p>
          <a:p>
            <a:endParaRPr lang="en-GB" dirty="0"/>
          </a:p>
          <a:p>
            <a:r>
              <a:rPr lang="en-GB" dirty="0"/>
              <a:t>Flattening is converting the feature maps into long vectors of input data which will be used as input.</a:t>
            </a:r>
            <a:endParaRPr lang="en-US" dirty="0"/>
          </a:p>
        </p:txBody>
      </p:sp>
    </p:spTree>
    <p:extLst>
      <p:ext uri="{BB962C8B-B14F-4D97-AF65-F5344CB8AC3E}">
        <p14:creationId xmlns:p14="http://schemas.microsoft.com/office/powerpoint/2010/main" val="4266883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82BBD-514C-4FF6-BB14-CE069F4DAC72}"/>
              </a:ext>
            </a:extLst>
          </p:cNvPr>
          <p:cNvSpPr>
            <a:spLocks noGrp="1"/>
          </p:cNvSpPr>
          <p:nvPr>
            <p:ph type="title"/>
          </p:nvPr>
        </p:nvSpPr>
        <p:spPr/>
        <p:txBody>
          <a:bodyPr/>
          <a:lstStyle/>
          <a:p>
            <a:r>
              <a:rPr lang="en-GB" dirty="0"/>
              <a:t>The model’s layers:</a:t>
            </a:r>
            <a:endParaRPr lang="en-US" dirty="0"/>
          </a:p>
        </p:txBody>
      </p:sp>
      <p:graphicFrame>
        <p:nvGraphicFramePr>
          <p:cNvPr id="3" name="Table 2">
            <a:extLst>
              <a:ext uri="{FF2B5EF4-FFF2-40B4-BE49-F238E27FC236}">
                <a16:creationId xmlns:a16="http://schemas.microsoft.com/office/drawing/2014/main" id="{750A02D2-9125-483C-A49A-402F73B4701C}"/>
              </a:ext>
            </a:extLst>
          </p:cNvPr>
          <p:cNvGraphicFramePr>
            <a:graphicFrameLocks noGrp="1"/>
          </p:cNvGraphicFramePr>
          <p:nvPr>
            <p:extLst>
              <p:ext uri="{D42A27DB-BD31-4B8C-83A1-F6EECF244321}">
                <p14:modId xmlns:p14="http://schemas.microsoft.com/office/powerpoint/2010/main" val="2201739175"/>
              </p:ext>
            </p:extLst>
          </p:nvPr>
        </p:nvGraphicFramePr>
        <p:xfrm>
          <a:off x="646111" y="1599792"/>
          <a:ext cx="5237810" cy="4195761"/>
        </p:xfrm>
        <a:graphic>
          <a:graphicData uri="http://schemas.openxmlformats.org/drawingml/2006/table">
            <a:tbl>
              <a:tblPr firstRow="1" firstCol="1" bandRow="1">
                <a:tableStyleId>{5C22544A-7EE6-4342-B048-85BDC9FD1C3A}</a:tableStyleId>
              </a:tblPr>
              <a:tblGrid>
                <a:gridCol w="2618905">
                  <a:extLst>
                    <a:ext uri="{9D8B030D-6E8A-4147-A177-3AD203B41FA5}">
                      <a16:colId xmlns:a16="http://schemas.microsoft.com/office/drawing/2014/main" val="387623561"/>
                    </a:ext>
                  </a:extLst>
                </a:gridCol>
                <a:gridCol w="2618905">
                  <a:extLst>
                    <a:ext uri="{9D8B030D-6E8A-4147-A177-3AD203B41FA5}">
                      <a16:colId xmlns:a16="http://schemas.microsoft.com/office/drawing/2014/main" val="1881948129"/>
                    </a:ext>
                  </a:extLst>
                </a:gridCol>
              </a:tblGrid>
              <a:tr h="331395">
                <a:tc>
                  <a:txBody>
                    <a:bodyPr/>
                    <a:lstStyle/>
                    <a:p>
                      <a:pPr algn="ctr">
                        <a:lnSpc>
                          <a:spcPct val="107000"/>
                        </a:lnSpc>
                        <a:spcAft>
                          <a:spcPts val="800"/>
                        </a:spcAft>
                      </a:pPr>
                      <a:r>
                        <a:rPr lang="en-US" sz="1100" dirty="0">
                          <a:effectLst/>
                        </a:rPr>
                        <a:t>Layer (Type)</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Output Shape</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3445049974"/>
                  </a:ext>
                </a:extLst>
              </a:tr>
              <a:tr h="318909">
                <a:tc>
                  <a:txBody>
                    <a:bodyPr/>
                    <a:lstStyle/>
                    <a:p>
                      <a:pPr algn="ctr">
                        <a:lnSpc>
                          <a:spcPct val="107000"/>
                        </a:lnSpc>
                        <a:spcAft>
                          <a:spcPts val="800"/>
                        </a:spcAft>
                      </a:pPr>
                      <a:r>
                        <a:rPr lang="en-US" sz="1100" dirty="0">
                          <a:effectLst/>
                        </a:rPr>
                        <a:t>input image (Input Layer)</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dirty="0">
                          <a:effectLst/>
                        </a:rPr>
                        <a:t>(None, 50, 50, 3)</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3279688969"/>
                  </a:ext>
                </a:extLst>
              </a:tr>
              <a:tr h="331395">
                <a:tc>
                  <a:txBody>
                    <a:bodyPr/>
                    <a:lstStyle/>
                    <a:p>
                      <a:pPr algn="ctr">
                        <a:lnSpc>
                          <a:spcPct val="107000"/>
                        </a:lnSpc>
                        <a:spcAft>
                          <a:spcPts val="800"/>
                        </a:spcAft>
                      </a:pPr>
                      <a:r>
                        <a:rPr lang="en-US" sz="1100" dirty="0">
                          <a:effectLst/>
                        </a:rPr>
                        <a:t>block1_conv (Conv2D)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50, 50, 64)</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453342054"/>
                  </a:ext>
                </a:extLst>
              </a:tr>
              <a:tr h="331395">
                <a:tc>
                  <a:txBody>
                    <a:bodyPr/>
                    <a:lstStyle/>
                    <a:p>
                      <a:pPr algn="ctr">
                        <a:lnSpc>
                          <a:spcPct val="107000"/>
                        </a:lnSpc>
                        <a:spcAft>
                          <a:spcPts val="800"/>
                        </a:spcAft>
                      </a:pPr>
                      <a:r>
                        <a:rPr lang="en-US" sz="1100" dirty="0">
                          <a:effectLst/>
                        </a:rPr>
                        <a:t>block1_pool (MaxPooling2D)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25, 25, 64)</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1503244401"/>
                  </a:ext>
                </a:extLst>
              </a:tr>
              <a:tr h="331395">
                <a:tc>
                  <a:txBody>
                    <a:bodyPr/>
                    <a:lstStyle/>
                    <a:p>
                      <a:pPr algn="ctr">
                        <a:lnSpc>
                          <a:spcPct val="107000"/>
                        </a:lnSpc>
                        <a:spcAft>
                          <a:spcPts val="800"/>
                        </a:spcAft>
                      </a:pPr>
                      <a:r>
                        <a:rPr lang="en-US" sz="1100" dirty="0">
                          <a:effectLst/>
                        </a:rPr>
                        <a:t>block2_conv (Conv2D)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25, 25, 128)</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402481676"/>
                  </a:ext>
                </a:extLst>
              </a:tr>
              <a:tr h="318909">
                <a:tc>
                  <a:txBody>
                    <a:bodyPr/>
                    <a:lstStyle/>
                    <a:p>
                      <a:pPr algn="ctr">
                        <a:lnSpc>
                          <a:spcPct val="107000"/>
                        </a:lnSpc>
                        <a:spcAft>
                          <a:spcPts val="800"/>
                        </a:spcAft>
                      </a:pPr>
                      <a:r>
                        <a:rPr lang="en-US" sz="1100" dirty="0">
                          <a:effectLst/>
                        </a:rPr>
                        <a:t>block2_pool (MaxPooling2D)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12, 12, 128)</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2785695163"/>
                  </a:ext>
                </a:extLst>
              </a:tr>
              <a:tr h="318909">
                <a:tc>
                  <a:txBody>
                    <a:bodyPr/>
                    <a:lstStyle/>
                    <a:p>
                      <a:pPr algn="ctr">
                        <a:lnSpc>
                          <a:spcPct val="107000"/>
                        </a:lnSpc>
                        <a:spcAft>
                          <a:spcPts val="800"/>
                        </a:spcAft>
                      </a:pPr>
                      <a:r>
                        <a:rPr lang="en-US" sz="1100" dirty="0">
                          <a:effectLst/>
                        </a:rPr>
                        <a:t>block3_conv (Conv2D)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12, 12, 256)</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4058938983"/>
                  </a:ext>
                </a:extLst>
              </a:tr>
              <a:tr h="318909">
                <a:tc>
                  <a:txBody>
                    <a:bodyPr/>
                    <a:lstStyle/>
                    <a:p>
                      <a:pPr algn="ctr">
                        <a:lnSpc>
                          <a:spcPct val="107000"/>
                        </a:lnSpc>
                        <a:spcAft>
                          <a:spcPts val="800"/>
                        </a:spcAft>
                      </a:pPr>
                      <a:r>
                        <a:rPr lang="en-US" sz="1100" dirty="0">
                          <a:effectLst/>
                        </a:rPr>
                        <a:t>block3_pool (MaxPooling2D)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6, 6, 256)</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234417233"/>
                  </a:ext>
                </a:extLst>
              </a:tr>
              <a:tr h="318909">
                <a:tc>
                  <a:txBody>
                    <a:bodyPr/>
                    <a:lstStyle/>
                    <a:p>
                      <a:pPr algn="ctr">
                        <a:lnSpc>
                          <a:spcPct val="107000"/>
                        </a:lnSpc>
                        <a:spcAft>
                          <a:spcPts val="800"/>
                        </a:spcAft>
                      </a:pPr>
                      <a:r>
                        <a:rPr lang="en-US" sz="1100" dirty="0">
                          <a:effectLst/>
                        </a:rPr>
                        <a:t>block4_conv (Conv2D)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6, 6, 512)</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2399638779"/>
                  </a:ext>
                </a:extLst>
              </a:tr>
              <a:tr h="318909">
                <a:tc>
                  <a:txBody>
                    <a:bodyPr/>
                    <a:lstStyle/>
                    <a:p>
                      <a:pPr algn="ctr">
                        <a:lnSpc>
                          <a:spcPct val="107000"/>
                        </a:lnSpc>
                        <a:spcAft>
                          <a:spcPts val="800"/>
                        </a:spcAft>
                      </a:pPr>
                      <a:r>
                        <a:rPr lang="en-US" sz="1100" dirty="0">
                          <a:effectLst/>
                        </a:rPr>
                        <a:t>block4_pool (MaxPooling2D)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3, 3, 512)</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1290262438"/>
                  </a:ext>
                </a:extLst>
              </a:tr>
              <a:tr h="318909">
                <a:tc>
                  <a:txBody>
                    <a:bodyPr/>
                    <a:lstStyle/>
                    <a:p>
                      <a:pPr algn="ctr">
                        <a:lnSpc>
                          <a:spcPct val="107000"/>
                        </a:lnSpc>
                        <a:spcAft>
                          <a:spcPts val="800"/>
                        </a:spcAft>
                      </a:pPr>
                      <a:r>
                        <a:rPr lang="en-US" sz="1100" dirty="0">
                          <a:effectLst/>
                        </a:rPr>
                        <a:t>block5_conv (Conv2D)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3, 3, 512)</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4037794326"/>
                  </a:ext>
                </a:extLst>
              </a:tr>
              <a:tr h="318909">
                <a:tc>
                  <a:txBody>
                    <a:bodyPr/>
                    <a:lstStyle/>
                    <a:p>
                      <a:pPr algn="ctr">
                        <a:lnSpc>
                          <a:spcPct val="107000"/>
                        </a:lnSpc>
                        <a:spcAft>
                          <a:spcPts val="800"/>
                        </a:spcAft>
                      </a:pPr>
                      <a:r>
                        <a:rPr lang="en-US" sz="1100" dirty="0">
                          <a:effectLst/>
                        </a:rPr>
                        <a:t>block5_pool (MaxPooling2D)</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1, 1, 512)</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1578667729"/>
                  </a:ext>
                </a:extLst>
              </a:tr>
              <a:tr h="318909">
                <a:tc>
                  <a:txBody>
                    <a:bodyPr/>
                    <a:lstStyle/>
                    <a:p>
                      <a:pPr algn="ctr">
                        <a:lnSpc>
                          <a:spcPct val="107000"/>
                        </a:lnSpc>
                        <a:spcAft>
                          <a:spcPts val="800"/>
                        </a:spcAft>
                      </a:pPr>
                      <a:r>
                        <a:rPr lang="en-US" sz="1100" dirty="0">
                          <a:effectLst/>
                        </a:rPr>
                        <a:t>flatten (Flatten)</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tc>
                  <a:txBody>
                    <a:bodyPr/>
                    <a:lstStyle/>
                    <a:p>
                      <a:pPr algn="ctr">
                        <a:lnSpc>
                          <a:spcPct val="107000"/>
                        </a:lnSpc>
                        <a:spcAft>
                          <a:spcPts val="800"/>
                        </a:spcAft>
                      </a:pPr>
                      <a:r>
                        <a:rPr lang="en-US" sz="1100" dirty="0">
                          <a:effectLst/>
                        </a:rPr>
                        <a:t>(None, 512)</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186" marR="56186" marT="0" marB="0"/>
                </a:tc>
                <a:extLst>
                  <a:ext uri="{0D108BD9-81ED-4DB2-BD59-A6C34878D82A}">
                    <a16:rowId xmlns:a16="http://schemas.microsoft.com/office/drawing/2014/main" val="2532093303"/>
                  </a:ext>
                </a:extLst>
              </a:tr>
            </a:tbl>
          </a:graphicData>
        </a:graphic>
      </p:graphicFrame>
      <p:cxnSp>
        <p:nvCxnSpPr>
          <p:cNvPr id="4" name="Connector: Elbow 3">
            <a:extLst>
              <a:ext uri="{FF2B5EF4-FFF2-40B4-BE49-F238E27FC236}">
                <a16:creationId xmlns:a16="http://schemas.microsoft.com/office/drawing/2014/main" id="{731B53F6-EF05-4251-91F6-4ED0850686D2}"/>
              </a:ext>
            </a:extLst>
          </p:cNvPr>
          <p:cNvCxnSpPr/>
          <p:nvPr/>
        </p:nvCxnSpPr>
        <p:spPr>
          <a:xfrm flipH="1">
            <a:off x="3586163" y="6288088"/>
            <a:ext cx="47625" cy="800100"/>
          </a:xfrm>
          <a:prstGeom prst="bentConnector3">
            <a:avLst>
              <a:gd name="adj1" fmla="val 834111"/>
            </a:avLst>
          </a:prstGeom>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672B0E0E-E242-401E-A482-7D4FE15FAC9D}"/>
              </a:ext>
            </a:extLst>
          </p:cNvPr>
          <p:cNvCxnSpPr/>
          <p:nvPr/>
        </p:nvCxnSpPr>
        <p:spPr>
          <a:xfrm flipH="1">
            <a:off x="3576638" y="9478963"/>
            <a:ext cx="44450" cy="790575"/>
          </a:xfrm>
          <a:prstGeom prst="bentConnector3">
            <a:avLst>
              <a:gd name="adj1" fmla="val 834111"/>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B205A2-FF56-49EB-A203-9C70327621A9}"/>
              </a:ext>
            </a:extLst>
          </p:cNvPr>
          <p:cNvSpPr txBox="1"/>
          <p:nvPr/>
        </p:nvSpPr>
        <p:spPr>
          <a:xfrm>
            <a:off x="6096000" y="2959008"/>
            <a:ext cx="5399315" cy="1477328"/>
          </a:xfrm>
          <a:prstGeom prst="rect">
            <a:avLst/>
          </a:prstGeom>
          <a:noFill/>
        </p:spPr>
        <p:txBody>
          <a:bodyPr wrap="square" rtlCol="0">
            <a:spAutoFit/>
          </a:bodyPr>
          <a:lstStyle/>
          <a:p>
            <a:r>
              <a:rPr lang="en-GB" dirty="0"/>
              <a:t>This is the 5 layer model I’m using in this project and since it’s 5 layers it will use the same layers mentioned in the previous slides 5 times and then it gets flattened so it can be used as input later on.</a:t>
            </a:r>
            <a:endParaRPr lang="en-US" dirty="0"/>
          </a:p>
        </p:txBody>
      </p:sp>
    </p:spTree>
    <p:extLst>
      <p:ext uri="{BB962C8B-B14F-4D97-AF65-F5344CB8AC3E}">
        <p14:creationId xmlns:p14="http://schemas.microsoft.com/office/powerpoint/2010/main" val="4075786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39E1-75AF-4BE1-A155-EBA8D89F0A7B}"/>
              </a:ext>
            </a:extLst>
          </p:cNvPr>
          <p:cNvSpPr>
            <a:spLocks noGrp="1"/>
          </p:cNvSpPr>
          <p:nvPr>
            <p:ph type="title"/>
          </p:nvPr>
        </p:nvSpPr>
        <p:spPr/>
        <p:txBody>
          <a:bodyPr/>
          <a:lstStyle/>
          <a:p>
            <a:r>
              <a:rPr lang="en-GB" dirty="0"/>
              <a:t>Making the dataset:</a:t>
            </a:r>
            <a:endParaRPr lang="en-US" dirty="0"/>
          </a:p>
        </p:txBody>
      </p:sp>
      <p:pic>
        <p:nvPicPr>
          <p:cNvPr id="3" name="Picture 2">
            <a:extLst>
              <a:ext uri="{FF2B5EF4-FFF2-40B4-BE49-F238E27FC236}">
                <a16:creationId xmlns:a16="http://schemas.microsoft.com/office/drawing/2014/main" id="{9829B840-4C00-473D-B1F0-FB418D0D9B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3977" y="457983"/>
            <a:ext cx="5257526" cy="3461295"/>
          </a:xfrm>
          <a:prstGeom prst="rect">
            <a:avLst/>
          </a:prstGeom>
          <a:noFill/>
          <a:ln>
            <a:noFill/>
          </a:ln>
        </p:spPr>
      </p:pic>
      <p:pic>
        <p:nvPicPr>
          <p:cNvPr id="4" name="Picture 3">
            <a:extLst>
              <a:ext uri="{FF2B5EF4-FFF2-40B4-BE49-F238E27FC236}">
                <a16:creationId xmlns:a16="http://schemas.microsoft.com/office/drawing/2014/main" id="{B467C794-AE7C-4D7E-84C8-DD88959F8C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7428" y="3919281"/>
            <a:ext cx="3466511" cy="2597682"/>
          </a:xfrm>
          <a:prstGeom prst="rect">
            <a:avLst/>
          </a:prstGeom>
          <a:noFill/>
          <a:ln>
            <a:noFill/>
          </a:ln>
        </p:spPr>
      </p:pic>
      <p:pic>
        <p:nvPicPr>
          <p:cNvPr id="5" name="Picture 4">
            <a:extLst>
              <a:ext uri="{FF2B5EF4-FFF2-40B4-BE49-F238E27FC236}">
                <a16:creationId xmlns:a16="http://schemas.microsoft.com/office/drawing/2014/main" id="{24E3662E-E5D6-423C-94D3-DE1D21F797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73939" y="3919280"/>
            <a:ext cx="3567564" cy="2597681"/>
          </a:xfrm>
          <a:prstGeom prst="rect">
            <a:avLst/>
          </a:prstGeom>
          <a:noFill/>
          <a:ln>
            <a:noFill/>
          </a:ln>
        </p:spPr>
      </p:pic>
      <p:sp>
        <p:nvSpPr>
          <p:cNvPr id="6" name="TextBox 5">
            <a:extLst>
              <a:ext uri="{FF2B5EF4-FFF2-40B4-BE49-F238E27FC236}">
                <a16:creationId xmlns:a16="http://schemas.microsoft.com/office/drawing/2014/main" id="{107EC796-FCFC-40BE-83FD-DE5473ABA179}"/>
              </a:ext>
            </a:extLst>
          </p:cNvPr>
          <p:cNvSpPr txBox="1"/>
          <p:nvPr/>
        </p:nvSpPr>
        <p:spPr>
          <a:xfrm>
            <a:off x="646110" y="1483916"/>
            <a:ext cx="5780815" cy="1754326"/>
          </a:xfrm>
          <a:prstGeom prst="rect">
            <a:avLst/>
          </a:prstGeom>
          <a:noFill/>
        </p:spPr>
        <p:txBody>
          <a:bodyPr wrap="square" rtlCol="0">
            <a:spAutoFit/>
          </a:bodyPr>
          <a:lstStyle/>
          <a:p>
            <a:r>
              <a:rPr lang="en-GB" dirty="0"/>
              <a:t>The user is asked to gesture a letter and then the user is expected to press enter when ready. When Enter is pressed the program will start taking pictures of the gesture in the specified Region of interest. The program will take 3000 pictures for training purposes and 1000 for testing purposes.</a:t>
            </a:r>
          </a:p>
        </p:txBody>
      </p:sp>
      <p:sp>
        <p:nvSpPr>
          <p:cNvPr id="7" name="TextBox 6">
            <a:extLst>
              <a:ext uri="{FF2B5EF4-FFF2-40B4-BE49-F238E27FC236}">
                <a16:creationId xmlns:a16="http://schemas.microsoft.com/office/drawing/2014/main" id="{B333CC27-4916-4138-80DD-019E62E75CE0}"/>
              </a:ext>
            </a:extLst>
          </p:cNvPr>
          <p:cNvSpPr txBox="1"/>
          <p:nvPr/>
        </p:nvSpPr>
        <p:spPr>
          <a:xfrm>
            <a:off x="646109" y="3238242"/>
            <a:ext cx="5989822" cy="1477328"/>
          </a:xfrm>
          <a:prstGeom prst="rect">
            <a:avLst/>
          </a:prstGeom>
          <a:noFill/>
        </p:spPr>
        <p:txBody>
          <a:bodyPr wrap="square" rtlCol="0">
            <a:spAutoFit/>
          </a:bodyPr>
          <a:lstStyle/>
          <a:p>
            <a:r>
              <a:rPr lang="en-GB" dirty="0"/>
              <a:t>If the user wishes to end the process early they can press the Escape key on the keyboard. And if they want to take less than 3000 or 1000 </a:t>
            </a:r>
          </a:p>
          <a:p>
            <a:r>
              <a:rPr lang="en-GB" dirty="0"/>
              <a:t>pictures they can press enter and it </a:t>
            </a:r>
          </a:p>
          <a:p>
            <a:r>
              <a:rPr lang="en-GB" dirty="0"/>
              <a:t>will end instantly.</a:t>
            </a:r>
            <a:endParaRPr lang="en-US" dirty="0"/>
          </a:p>
        </p:txBody>
      </p:sp>
      <p:sp>
        <p:nvSpPr>
          <p:cNvPr id="9" name="TextBox 8">
            <a:extLst>
              <a:ext uri="{FF2B5EF4-FFF2-40B4-BE49-F238E27FC236}">
                <a16:creationId xmlns:a16="http://schemas.microsoft.com/office/drawing/2014/main" id="{961276B7-7241-4C35-8BF5-52176E427F95}"/>
              </a:ext>
            </a:extLst>
          </p:cNvPr>
          <p:cNvSpPr txBox="1"/>
          <p:nvPr/>
        </p:nvSpPr>
        <p:spPr>
          <a:xfrm>
            <a:off x="646109" y="4715570"/>
            <a:ext cx="4291651" cy="923330"/>
          </a:xfrm>
          <a:prstGeom prst="rect">
            <a:avLst/>
          </a:prstGeom>
          <a:noFill/>
        </p:spPr>
        <p:txBody>
          <a:bodyPr wrap="square" rtlCol="0">
            <a:spAutoFit/>
          </a:bodyPr>
          <a:lstStyle/>
          <a:p>
            <a:r>
              <a:rPr lang="en-GB" dirty="0"/>
              <a:t>The saved pictures will be saved in a folder with their corresponding letter so it can be used later in the model.</a:t>
            </a:r>
            <a:endParaRPr lang="en-US" dirty="0"/>
          </a:p>
        </p:txBody>
      </p:sp>
    </p:spTree>
    <p:extLst>
      <p:ext uri="{BB962C8B-B14F-4D97-AF65-F5344CB8AC3E}">
        <p14:creationId xmlns:p14="http://schemas.microsoft.com/office/powerpoint/2010/main" val="257968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32F1F-F7AF-43F3-923F-BB5336C6BE75}"/>
              </a:ext>
            </a:extLst>
          </p:cNvPr>
          <p:cNvSpPr>
            <a:spLocks noGrp="1"/>
          </p:cNvSpPr>
          <p:nvPr>
            <p:ph type="title"/>
          </p:nvPr>
        </p:nvSpPr>
        <p:spPr/>
        <p:txBody>
          <a:bodyPr/>
          <a:lstStyle/>
          <a:p>
            <a:r>
              <a:rPr lang="en-GB" dirty="0"/>
              <a:t>Prediction:</a:t>
            </a:r>
            <a:endParaRPr lang="en-US" dirty="0"/>
          </a:p>
        </p:txBody>
      </p:sp>
      <p:pic>
        <p:nvPicPr>
          <p:cNvPr id="5" name="Picture 4">
            <a:extLst>
              <a:ext uri="{FF2B5EF4-FFF2-40B4-BE49-F238E27FC236}">
                <a16:creationId xmlns:a16="http://schemas.microsoft.com/office/drawing/2014/main" id="{B347ED7D-4DB7-4259-B36F-D44BDB4856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00676" y="3535680"/>
            <a:ext cx="4722978" cy="3117506"/>
          </a:xfrm>
          <a:prstGeom prst="rect">
            <a:avLst/>
          </a:prstGeom>
          <a:noFill/>
          <a:ln>
            <a:noFill/>
          </a:ln>
        </p:spPr>
      </p:pic>
      <p:pic>
        <p:nvPicPr>
          <p:cNvPr id="6" name="Picture 5">
            <a:extLst>
              <a:ext uri="{FF2B5EF4-FFF2-40B4-BE49-F238E27FC236}">
                <a16:creationId xmlns:a16="http://schemas.microsoft.com/office/drawing/2014/main" id="{B7C465A6-98EF-4850-A88D-A721841705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0676" y="444112"/>
            <a:ext cx="4722978" cy="3091568"/>
          </a:xfrm>
          <a:prstGeom prst="rect">
            <a:avLst/>
          </a:prstGeom>
          <a:noFill/>
          <a:ln>
            <a:noFill/>
          </a:ln>
        </p:spPr>
      </p:pic>
      <p:sp>
        <p:nvSpPr>
          <p:cNvPr id="7" name="TextBox 6">
            <a:extLst>
              <a:ext uri="{FF2B5EF4-FFF2-40B4-BE49-F238E27FC236}">
                <a16:creationId xmlns:a16="http://schemas.microsoft.com/office/drawing/2014/main" id="{1F73C503-7054-4226-9E46-E7EC627C6C7C}"/>
              </a:ext>
            </a:extLst>
          </p:cNvPr>
          <p:cNvSpPr txBox="1"/>
          <p:nvPr/>
        </p:nvSpPr>
        <p:spPr>
          <a:xfrm>
            <a:off x="646111" y="1483916"/>
            <a:ext cx="5860335" cy="4801314"/>
          </a:xfrm>
          <a:prstGeom prst="rect">
            <a:avLst/>
          </a:prstGeom>
          <a:noFill/>
        </p:spPr>
        <p:txBody>
          <a:bodyPr wrap="square" rtlCol="0">
            <a:spAutoFit/>
          </a:bodyPr>
          <a:lstStyle/>
          <a:p>
            <a:r>
              <a:rPr lang="en-GB" dirty="0"/>
              <a:t>The user is expected to gesture the letter they want to be interpreted in the specified region of interest marked with the blue rectangle.</a:t>
            </a:r>
          </a:p>
          <a:p>
            <a:endParaRPr lang="en-GB" dirty="0"/>
          </a:p>
          <a:p>
            <a:r>
              <a:rPr lang="en-GB" dirty="0"/>
              <a:t>When the user gestures the model will try to predicts which letter the user is gesturing and display it.</a:t>
            </a:r>
          </a:p>
          <a:p>
            <a:endParaRPr lang="en-GB" dirty="0"/>
          </a:p>
          <a:p>
            <a:r>
              <a:rPr lang="en-GB" dirty="0"/>
              <a:t>If the same gesture is made for 3 continuous seconds it will be saved in a string.</a:t>
            </a:r>
          </a:p>
          <a:p>
            <a:endParaRPr lang="en-GB" dirty="0"/>
          </a:p>
          <a:p>
            <a:r>
              <a:rPr lang="en-GB" dirty="0"/>
              <a:t>This was the user can spell out words by gesturing each letter.</a:t>
            </a:r>
          </a:p>
          <a:p>
            <a:endParaRPr lang="en-GB" dirty="0"/>
          </a:p>
          <a:p>
            <a:r>
              <a:rPr lang="en-GB" dirty="0"/>
              <a:t>To reset the word the user can press the key “Tab” on their keyboard and to quit the prediction window they can press they key “Escape”.</a:t>
            </a:r>
            <a:endParaRPr lang="en-US" dirty="0"/>
          </a:p>
        </p:txBody>
      </p:sp>
    </p:spTree>
    <p:extLst>
      <p:ext uri="{BB962C8B-B14F-4D97-AF65-F5344CB8AC3E}">
        <p14:creationId xmlns:p14="http://schemas.microsoft.com/office/powerpoint/2010/main" val="1847220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AFC9-B6EE-4BE0-AEF8-F560E4FE4E9B}"/>
              </a:ext>
            </a:extLst>
          </p:cNvPr>
          <p:cNvSpPr>
            <a:spLocks noGrp="1"/>
          </p:cNvSpPr>
          <p:nvPr>
            <p:ph type="title"/>
          </p:nvPr>
        </p:nvSpPr>
        <p:spPr/>
        <p:txBody>
          <a:bodyPr/>
          <a:lstStyle/>
          <a:p>
            <a:r>
              <a:rPr lang="en-GB" dirty="0"/>
              <a:t>Model performance:</a:t>
            </a:r>
            <a:endParaRPr lang="en-US" dirty="0"/>
          </a:p>
        </p:txBody>
      </p:sp>
      <p:sp>
        <p:nvSpPr>
          <p:cNvPr id="4" name="TextBox 3">
            <a:extLst>
              <a:ext uri="{FF2B5EF4-FFF2-40B4-BE49-F238E27FC236}">
                <a16:creationId xmlns:a16="http://schemas.microsoft.com/office/drawing/2014/main" id="{F54FC3AC-1238-46D7-BA00-F9D671A9F817}"/>
              </a:ext>
            </a:extLst>
          </p:cNvPr>
          <p:cNvSpPr txBox="1"/>
          <p:nvPr/>
        </p:nvSpPr>
        <p:spPr>
          <a:xfrm>
            <a:off x="470262" y="1273941"/>
            <a:ext cx="6635931" cy="5131341"/>
          </a:xfrm>
          <a:prstGeom prst="rect">
            <a:avLst/>
          </a:prstGeom>
          <a:noFill/>
        </p:spPr>
        <p:txBody>
          <a:bodyPr wrap="square">
            <a:spAutoFit/>
          </a:bodyPr>
          <a:lstStyle/>
          <a:p>
            <a:pPr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1- Precision: </a:t>
            </a:r>
            <a:r>
              <a:rPr lang="en-US" sz="1800" dirty="0">
                <a:effectLst/>
                <a:latin typeface="Times New Roman" panose="02020603050405020304" pitchFamily="18" charset="0"/>
                <a:ea typeface="Calibri" panose="020F0502020204030204" pitchFamily="34" charset="0"/>
                <a:cs typeface="Arial" panose="020B0604020202020204" pitchFamily="34" charset="0"/>
              </a:rPr>
              <a:t>is a performance metric which represents the percentage of the results of the model which are relevant to the model.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 </a:t>
            </a:r>
            <a:r>
              <a:rPr lang="en-US" sz="1800" b="1" dirty="0">
                <a:effectLst/>
                <a:latin typeface="Times New Roman" panose="02020603050405020304" pitchFamily="18" charset="0"/>
                <a:ea typeface="Calibri" panose="020F0502020204030204" pitchFamily="34" charset="0"/>
                <a:cs typeface="Arial" panose="020B0604020202020204" pitchFamily="34" charset="0"/>
              </a:rPr>
              <a:t>Recall:</a:t>
            </a:r>
            <a:r>
              <a:rPr lang="en-US" sz="1800" dirty="0">
                <a:effectLst/>
                <a:latin typeface="Times New Roman" panose="02020603050405020304" pitchFamily="18" charset="0"/>
                <a:ea typeface="Calibri" panose="020F0502020204030204" pitchFamily="34" charset="0"/>
                <a:cs typeface="Arial" panose="020B0604020202020204" pitchFamily="34" charset="0"/>
              </a:rPr>
              <a:t> is a performance metric which represents the percentage total of total pertinent results classified correctly by the machine learning algorithm.</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3- </a:t>
            </a:r>
            <a:r>
              <a:rPr lang="en-US" sz="1800" b="1" dirty="0">
                <a:effectLst/>
                <a:latin typeface="Times New Roman" panose="02020603050405020304" pitchFamily="18" charset="0"/>
                <a:ea typeface="Calibri" panose="020F0502020204030204" pitchFamily="34" charset="0"/>
                <a:cs typeface="Arial" panose="020B0604020202020204" pitchFamily="34" charset="0"/>
              </a:rPr>
              <a:t>F1-score:</a:t>
            </a:r>
            <a:r>
              <a:rPr lang="en-US" sz="1800" dirty="0">
                <a:effectLst/>
                <a:latin typeface="Times New Roman" panose="02020603050405020304" pitchFamily="18" charset="0"/>
                <a:ea typeface="Calibri" panose="020F0502020204030204" pitchFamily="34" charset="0"/>
                <a:cs typeface="Arial" panose="020B0604020202020204" pitchFamily="34" charset="0"/>
              </a:rPr>
              <a:t> is a performance metric which is the combination of both precision and recall into a single parameter. F1-score is a simple way to compare classifiers. F1-score is also a harmonic metric unit. Which means it gives much more weight to low values, that means that f1-score will get a high number only if both recall and</a:t>
            </a:r>
            <a:r>
              <a:rPr lang="en-US" sz="16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Times New Roman" panose="02020603050405020304" pitchFamily="18" charset="0"/>
                <a:ea typeface="Calibri" panose="020F0502020204030204" pitchFamily="34" charset="0"/>
                <a:cs typeface="Arial" panose="020B0604020202020204" pitchFamily="34" charset="0"/>
              </a:rPr>
              <a:t>precision are high.</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128849-DE2F-40E6-921D-34DE46A90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16153" y="274908"/>
            <a:ext cx="4208410" cy="6308183"/>
          </a:xfrm>
          <a:prstGeom prst="rect">
            <a:avLst/>
          </a:prstGeom>
          <a:noFill/>
          <a:ln>
            <a:noFill/>
          </a:ln>
        </p:spPr>
      </p:pic>
    </p:spTree>
    <p:extLst>
      <p:ext uri="{BB962C8B-B14F-4D97-AF65-F5344CB8AC3E}">
        <p14:creationId xmlns:p14="http://schemas.microsoft.com/office/powerpoint/2010/main" val="3141240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80F6-8F8F-4A5B-9D84-08F13B152613}"/>
              </a:ext>
            </a:extLst>
          </p:cNvPr>
          <p:cNvSpPr>
            <a:spLocks noGrp="1"/>
          </p:cNvSpPr>
          <p:nvPr>
            <p:ph type="title"/>
          </p:nvPr>
        </p:nvSpPr>
        <p:spPr/>
        <p:txBody>
          <a:bodyPr/>
          <a:lstStyle/>
          <a:p>
            <a:r>
              <a:rPr lang="en-GB" dirty="0"/>
              <a:t>Model performance:</a:t>
            </a:r>
            <a:endParaRPr lang="en-US" dirty="0"/>
          </a:p>
        </p:txBody>
      </p:sp>
      <p:pic>
        <p:nvPicPr>
          <p:cNvPr id="3" name="Picture 2">
            <a:extLst>
              <a:ext uri="{FF2B5EF4-FFF2-40B4-BE49-F238E27FC236}">
                <a16:creationId xmlns:a16="http://schemas.microsoft.com/office/drawing/2014/main" id="{0F1DE441-6AD4-4541-8A0E-7DBC17F9F962}"/>
              </a:ext>
            </a:extLst>
          </p:cNvPr>
          <p:cNvPicPr>
            <a:picLocks noChangeAspect="1"/>
          </p:cNvPicPr>
          <p:nvPr/>
        </p:nvPicPr>
        <p:blipFill rotWithShape="1">
          <a:blip r:embed="rId2">
            <a:extLst>
              <a:ext uri="{28A0092B-C50C-407E-A947-70E740481C1C}">
                <a14:useLocalDpi xmlns:a14="http://schemas.microsoft.com/office/drawing/2010/main" val="0"/>
              </a:ext>
            </a:extLst>
          </a:blip>
          <a:srcRect l="3262" t="7831" r="7668" b="6036"/>
          <a:stretch/>
        </p:blipFill>
        <p:spPr bwMode="auto">
          <a:xfrm>
            <a:off x="6938642" y="1666104"/>
            <a:ext cx="4762500" cy="4605655"/>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E984F08-E8C3-4D86-99FE-232AD8A0F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58" y="2515303"/>
            <a:ext cx="6249577" cy="2907258"/>
          </a:xfrm>
          <a:prstGeom prst="rect">
            <a:avLst/>
          </a:prstGeom>
        </p:spPr>
      </p:pic>
    </p:spTree>
    <p:extLst>
      <p:ext uri="{BB962C8B-B14F-4D97-AF65-F5344CB8AC3E}">
        <p14:creationId xmlns:p14="http://schemas.microsoft.com/office/powerpoint/2010/main" val="2155851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E1D0-34B3-4B4E-928C-B8E298D9D5BD}"/>
              </a:ext>
            </a:extLst>
          </p:cNvPr>
          <p:cNvSpPr>
            <a:spLocks noGrp="1"/>
          </p:cNvSpPr>
          <p:nvPr>
            <p:ph type="title"/>
          </p:nvPr>
        </p:nvSpPr>
        <p:spPr/>
        <p:txBody>
          <a:bodyPr/>
          <a:lstStyle/>
          <a:p>
            <a:r>
              <a:rPr lang="en-GB" dirty="0"/>
              <a:t>Model performance:</a:t>
            </a:r>
            <a:endParaRPr lang="en-US" dirty="0"/>
          </a:p>
        </p:txBody>
      </p:sp>
      <p:pic>
        <p:nvPicPr>
          <p:cNvPr id="3" name="Picture 2">
            <a:extLst>
              <a:ext uri="{FF2B5EF4-FFF2-40B4-BE49-F238E27FC236}">
                <a16:creationId xmlns:a16="http://schemas.microsoft.com/office/drawing/2014/main" id="{4E12A0FD-3B9E-4990-BAAF-1419758AA8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0539" y="1350917"/>
            <a:ext cx="4705350" cy="4800600"/>
          </a:xfrm>
          <a:prstGeom prst="rect">
            <a:avLst/>
          </a:prstGeom>
          <a:noFill/>
          <a:ln>
            <a:noFill/>
          </a:ln>
        </p:spPr>
      </p:pic>
      <p:sp>
        <p:nvSpPr>
          <p:cNvPr id="4" name="TextBox 3">
            <a:extLst>
              <a:ext uri="{FF2B5EF4-FFF2-40B4-BE49-F238E27FC236}">
                <a16:creationId xmlns:a16="http://schemas.microsoft.com/office/drawing/2014/main" id="{C7951A9D-886E-4B4F-822C-C331241DE53B}"/>
              </a:ext>
            </a:extLst>
          </p:cNvPr>
          <p:cNvSpPr txBox="1"/>
          <p:nvPr/>
        </p:nvSpPr>
        <p:spPr>
          <a:xfrm>
            <a:off x="789269" y="1785257"/>
            <a:ext cx="5306731" cy="2308324"/>
          </a:xfrm>
          <a:prstGeom prst="rect">
            <a:avLst/>
          </a:prstGeom>
          <a:noFill/>
        </p:spPr>
        <p:txBody>
          <a:bodyPr wrap="square" rtlCol="0">
            <a:spAutoFit/>
          </a:bodyPr>
          <a:lstStyle/>
          <a:p>
            <a:r>
              <a:rPr lang="en-GB" dirty="0"/>
              <a:t>The confusion matrix of the model is good and is performing better than expected.</a:t>
            </a:r>
          </a:p>
          <a:p>
            <a:endParaRPr lang="en-GB" dirty="0"/>
          </a:p>
          <a:p>
            <a:r>
              <a:rPr lang="en-GB" dirty="0"/>
              <a:t>The model was trained with 4 epochs only.</a:t>
            </a:r>
          </a:p>
          <a:p>
            <a:r>
              <a:rPr lang="en-GB" dirty="0"/>
              <a:t>When the model was trained on 40 and 10 epochs it was later found that it was over-fitted and 4 epochs were the best prediction performance I’ve found.</a:t>
            </a:r>
            <a:endParaRPr lang="en-US" dirty="0"/>
          </a:p>
        </p:txBody>
      </p:sp>
      <p:pic>
        <p:nvPicPr>
          <p:cNvPr id="5" name="Picture 4">
            <a:extLst>
              <a:ext uri="{FF2B5EF4-FFF2-40B4-BE49-F238E27FC236}">
                <a16:creationId xmlns:a16="http://schemas.microsoft.com/office/drawing/2014/main" id="{F487E9BE-88A2-479F-A882-77CF35E0D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81" y="4399552"/>
            <a:ext cx="6400800" cy="1751965"/>
          </a:xfrm>
          <a:prstGeom prst="rect">
            <a:avLst/>
          </a:prstGeom>
        </p:spPr>
      </p:pic>
    </p:spTree>
    <p:extLst>
      <p:ext uri="{BB962C8B-B14F-4D97-AF65-F5344CB8AC3E}">
        <p14:creationId xmlns:p14="http://schemas.microsoft.com/office/powerpoint/2010/main" val="319295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a:xfrm>
            <a:off x="272955" y="0"/>
            <a:ext cx="4896701" cy="3875964"/>
          </a:xfrm>
        </p:spPr>
        <p:txBody>
          <a:bodyPr/>
          <a:lstStyle/>
          <a:p>
            <a:r>
              <a:rPr lang="en-GB" sz="5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American sign language?</a:t>
            </a:r>
            <a:endParaRPr lang="en-US" sz="5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Content Placeholder 14">
            <a:extLst>
              <a:ext uri="{FF2B5EF4-FFF2-40B4-BE49-F238E27FC236}">
                <a16:creationId xmlns:a16="http://schemas.microsoft.com/office/drawing/2014/main" id="{7FA9C3EC-F900-4B20-9062-9D54742E2087}"/>
              </a:ext>
            </a:extLst>
          </p:cNvPr>
          <p:cNvSpPr>
            <a:spLocks noGrp="1"/>
          </p:cNvSpPr>
          <p:nvPr>
            <p:ph idx="1"/>
          </p:nvPr>
        </p:nvSpPr>
        <p:spPr>
          <a:xfrm>
            <a:off x="136476" y="3017292"/>
            <a:ext cx="5169657" cy="4572000"/>
          </a:xfrm>
        </p:spPr>
        <p:txBody>
          <a:bodyPr>
            <a:normAutofit/>
          </a:bodyPr>
          <a:lstStyle/>
          <a:p>
            <a:r>
              <a:rPr lang="en-GB" sz="3200" dirty="0">
                <a:latin typeface="Arial" panose="020B0604020202020204" pitchFamily="34" charset="0"/>
                <a:cs typeface="Arial" panose="020B0604020202020204" pitchFamily="34" charset="0"/>
              </a:rPr>
              <a:t>Here are the 26 letters and first 10 numbers of ASL.</a:t>
            </a:r>
            <a:endParaRPr lang="en-US" sz="3200" dirty="0">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B891F906-BD2F-40E1-93A6-49CDD6C81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827" y="114026"/>
            <a:ext cx="4685163" cy="662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48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C980-A055-4687-AC30-75C92F1812FA}"/>
              </a:ext>
            </a:extLst>
          </p:cNvPr>
          <p:cNvSpPr>
            <a:spLocks noGrp="1"/>
          </p:cNvSpPr>
          <p:nvPr>
            <p:ph type="title"/>
          </p:nvPr>
        </p:nvSpPr>
        <p:spPr/>
        <p:txBody>
          <a:bodyPr/>
          <a:lstStyle/>
          <a:p>
            <a:r>
              <a:rPr lang="en-GB" dirty="0"/>
              <a:t>User interface:</a:t>
            </a:r>
            <a:endParaRPr lang="en-US" dirty="0"/>
          </a:p>
        </p:txBody>
      </p:sp>
      <p:pic>
        <p:nvPicPr>
          <p:cNvPr id="3" name="Picture 2">
            <a:extLst>
              <a:ext uri="{FF2B5EF4-FFF2-40B4-BE49-F238E27FC236}">
                <a16:creationId xmlns:a16="http://schemas.microsoft.com/office/drawing/2014/main" id="{D76360D8-15F6-4FB2-AEC9-117CA5A2A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928" y="2286913"/>
            <a:ext cx="4086225" cy="3392170"/>
          </a:xfrm>
          <a:prstGeom prst="rect">
            <a:avLst/>
          </a:prstGeom>
        </p:spPr>
      </p:pic>
      <p:sp>
        <p:nvSpPr>
          <p:cNvPr id="4" name="TextBox 3">
            <a:extLst>
              <a:ext uri="{FF2B5EF4-FFF2-40B4-BE49-F238E27FC236}">
                <a16:creationId xmlns:a16="http://schemas.microsoft.com/office/drawing/2014/main" id="{193B2897-D329-4082-9743-39A6628018B2}"/>
              </a:ext>
            </a:extLst>
          </p:cNvPr>
          <p:cNvSpPr txBox="1"/>
          <p:nvPr/>
        </p:nvSpPr>
        <p:spPr>
          <a:xfrm>
            <a:off x="646111" y="1997839"/>
            <a:ext cx="5841775" cy="3970318"/>
          </a:xfrm>
          <a:prstGeom prst="rect">
            <a:avLst/>
          </a:prstGeom>
          <a:noFill/>
        </p:spPr>
        <p:txBody>
          <a:bodyPr wrap="square" rtlCol="0">
            <a:spAutoFit/>
          </a:bodyPr>
          <a:lstStyle/>
          <a:p>
            <a:r>
              <a:rPr lang="en-US" dirty="0"/>
              <a:t>A user-friendly Interface was created using Tkinter library. It includes buttons for Making the dataset which will open a window that takes pictures of gestures for the dataset from the camera feed which was explained earlier. </a:t>
            </a:r>
          </a:p>
          <a:p>
            <a:endParaRPr lang="en-US" dirty="0"/>
          </a:p>
          <a:p>
            <a:r>
              <a:rPr lang="en-US" dirty="0"/>
              <a:t>The user interface also has a button for opening up the prediction window which will open a camera feed and the user is then expected to gesture the character they want the program to predict in the specified frame which was explained earlier.</a:t>
            </a:r>
          </a:p>
          <a:p>
            <a:endParaRPr lang="en-US" dirty="0"/>
          </a:p>
          <a:p>
            <a:r>
              <a:rPr lang="en-US" dirty="0"/>
              <a:t>The user interface also has some text saying my name, ID, and who supervised this project.</a:t>
            </a:r>
          </a:p>
        </p:txBody>
      </p:sp>
    </p:spTree>
    <p:extLst>
      <p:ext uri="{BB962C8B-B14F-4D97-AF65-F5344CB8AC3E}">
        <p14:creationId xmlns:p14="http://schemas.microsoft.com/office/powerpoint/2010/main" val="3831843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vertime Work Svg Png Icon Free Download (#251118) - OnlineWebFonts.COM">
            <a:extLst>
              <a:ext uri="{FF2B5EF4-FFF2-40B4-BE49-F238E27FC236}">
                <a16:creationId xmlns:a16="http://schemas.microsoft.com/office/drawing/2014/main" id="{82164940-5FE3-42E1-8B4A-3877E9775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5284" y="1496099"/>
            <a:ext cx="4175711" cy="4175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5451A9-0491-49E4-8F55-DC2B1A0259C5}"/>
              </a:ext>
            </a:extLst>
          </p:cNvPr>
          <p:cNvSpPr>
            <a:spLocks noGrp="1"/>
          </p:cNvSpPr>
          <p:nvPr>
            <p:ph type="title"/>
          </p:nvPr>
        </p:nvSpPr>
        <p:spPr/>
        <p:txBody>
          <a:bodyPr/>
          <a:lstStyle/>
          <a:p>
            <a:r>
              <a:rPr lang="en-GB" dirty="0"/>
              <a:t>Further work:</a:t>
            </a:r>
            <a:endParaRPr lang="en-US" dirty="0"/>
          </a:p>
        </p:txBody>
      </p:sp>
      <p:sp>
        <p:nvSpPr>
          <p:cNvPr id="3" name="TextBox 2">
            <a:extLst>
              <a:ext uri="{FF2B5EF4-FFF2-40B4-BE49-F238E27FC236}">
                <a16:creationId xmlns:a16="http://schemas.microsoft.com/office/drawing/2014/main" id="{5F6C87B5-3158-4D7D-8D62-7ADB9EC1E0F8}"/>
              </a:ext>
            </a:extLst>
          </p:cNvPr>
          <p:cNvSpPr txBox="1"/>
          <p:nvPr/>
        </p:nvSpPr>
        <p:spPr>
          <a:xfrm>
            <a:off x="806381" y="1668582"/>
            <a:ext cx="10579238" cy="3693319"/>
          </a:xfrm>
          <a:prstGeom prst="rect">
            <a:avLst/>
          </a:prstGeom>
          <a:noFill/>
        </p:spPr>
        <p:txBody>
          <a:bodyPr wrap="square" rtlCol="0">
            <a:spAutoFit/>
          </a:bodyPr>
          <a:lstStyle/>
          <a:p>
            <a:r>
              <a:rPr lang="en-GB" dirty="0"/>
              <a:t>The project has a lot of performance improvements to be made which can be done by making a better dataset and optimizing the model it self.</a:t>
            </a:r>
          </a:p>
          <a:p>
            <a:endParaRPr lang="en-GB" dirty="0"/>
          </a:p>
          <a:p>
            <a:r>
              <a:rPr lang="en-GB" dirty="0"/>
              <a:t>I would like to add numbers in the future but the challenge lies with them being too close to the alphabet gestures.</a:t>
            </a:r>
          </a:p>
          <a:p>
            <a:endParaRPr lang="en-GB" dirty="0"/>
          </a:p>
          <a:p>
            <a:r>
              <a:rPr lang="en-GB" dirty="0"/>
              <a:t>I would like to add whole words which wouldn’t be hard I would just train the model on them.</a:t>
            </a:r>
          </a:p>
          <a:p>
            <a:endParaRPr lang="en-GB" dirty="0"/>
          </a:p>
          <a:p>
            <a:r>
              <a:rPr lang="en-GB" dirty="0"/>
              <a:t>I would like to add the 2 missing alphabet letter that require motion to be done which will open the door for other more complex motion based gestures.</a:t>
            </a:r>
          </a:p>
          <a:p>
            <a:endParaRPr lang="en-GB" dirty="0"/>
          </a:p>
          <a:p>
            <a:r>
              <a:rPr lang="en-GB" dirty="0"/>
              <a:t>I would like to add the text to speech functionality that isn’t dependent on being connected to the internet.</a:t>
            </a:r>
            <a:endParaRPr lang="en-US" dirty="0"/>
          </a:p>
        </p:txBody>
      </p:sp>
    </p:spTree>
    <p:extLst>
      <p:ext uri="{BB962C8B-B14F-4D97-AF65-F5344CB8AC3E}">
        <p14:creationId xmlns:p14="http://schemas.microsoft.com/office/powerpoint/2010/main" val="2186888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ncel, limitation, reject, restrict, restriction icon - Download on  Iconfinder">
            <a:extLst>
              <a:ext uri="{FF2B5EF4-FFF2-40B4-BE49-F238E27FC236}">
                <a16:creationId xmlns:a16="http://schemas.microsoft.com/office/drawing/2014/main" id="{7A21F555-5475-4E74-A75E-3BF3610E1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1953" y="214013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3C77F9-D04F-4966-8033-12676A1DF680}"/>
              </a:ext>
            </a:extLst>
          </p:cNvPr>
          <p:cNvSpPr>
            <a:spLocks noGrp="1"/>
          </p:cNvSpPr>
          <p:nvPr>
            <p:ph type="title"/>
          </p:nvPr>
        </p:nvSpPr>
        <p:spPr/>
        <p:txBody>
          <a:bodyPr/>
          <a:lstStyle/>
          <a:p>
            <a:r>
              <a:rPr lang="en-GB" dirty="0"/>
              <a:t>Limitations:</a:t>
            </a:r>
            <a:endParaRPr lang="en-US" dirty="0"/>
          </a:p>
        </p:txBody>
      </p:sp>
      <p:sp>
        <p:nvSpPr>
          <p:cNvPr id="3" name="TextBox 2">
            <a:extLst>
              <a:ext uri="{FF2B5EF4-FFF2-40B4-BE49-F238E27FC236}">
                <a16:creationId xmlns:a16="http://schemas.microsoft.com/office/drawing/2014/main" id="{6A626B54-EEC7-4AE9-B791-E9FE868E8105}"/>
              </a:ext>
            </a:extLst>
          </p:cNvPr>
          <p:cNvSpPr txBox="1"/>
          <p:nvPr/>
        </p:nvSpPr>
        <p:spPr>
          <a:xfrm>
            <a:off x="646111" y="1668582"/>
            <a:ext cx="10899778" cy="2585323"/>
          </a:xfrm>
          <a:prstGeom prst="rect">
            <a:avLst/>
          </a:prstGeom>
          <a:noFill/>
        </p:spPr>
        <p:txBody>
          <a:bodyPr wrap="square" rtlCol="0">
            <a:spAutoFit/>
          </a:bodyPr>
          <a:lstStyle/>
          <a:p>
            <a:r>
              <a:rPr lang="en-GB" dirty="0"/>
              <a:t>The project has some limitations that aren’t easily addressable.</a:t>
            </a:r>
          </a:p>
          <a:p>
            <a:endParaRPr lang="en-GB" dirty="0"/>
          </a:p>
          <a:p>
            <a:r>
              <a:rPr lang="en-GB" dirty="0"/>
              <a:t>The software will fail to work in accelerated motions.</a:t>
            </a:r>
          </a:p>
          <a:p>
            <a:endParaRPr lang="en-GB" dirty="0"/>
          </a:p>
          <a:p>
            <a:r>
              <a:rPr lang="en-GB" dirty="0"/>
              <a:t>The user can’t use both hands to gesture.</a:t>
            </a:r>
          </a:p>
          <a:p>
            <a:endParaRPr lang="en-GB" dirty="0"/>
          </a:p>
          <a:p>
            <a:r>
              <a:rPr lang="en-GB" dirty="0"/>
              <a:t>Bad lighting and skin colour similar to the background will </a:t>
            </a:r>
            <a:r>
              <a:rPr lang="en-GB" dirty="0">
                <a:effectLst>
                  <a:outerShdw blurRad="50800" dist="38100" dir="5400000" algn="t" rotWithShape="0">
                    <a:prstClr val="black">
                      <a:alpha val="40000"/>
                    </a:prstClr>
                  </a:outerShdw>
                </a:effectLst>
              </a:rPr>
              <a:t>confuse the software.</a:t>
            </a:r>
          </a:p>
          <a:p>
            <a:endParaRPr lang="en-GB" dirty="0"/>
          </a:p>
          <a:p>
            <a:r>
              <a:rPr lang="en-GB" dirty="0"/>
              <a:t>Motion based gestures don’t work with the current specifications. </a:t>
            </a:r>
            <a:endParaRPr lang="en-US" dirty="0"/>
          </a:p>
        </p:txBody>
      </p:sp>
    </p:spTree>
    <p:extLst>
      <p:ext uri="{BB962C8B-B14F-4D97-AF65-F5344CB8AC3E}">
        <p14:creationId xmlns:p14="http://schemas.microsoft.com/office/powerpoint/2010/main" val="2802398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A628-6141-482A-90A9-A811765B6AA2}"/>
              </a:ext>
            </a:extLst>
          </p:cNvPr>
          <p:cNvSpPr>
            <a:spLocks noGrp="1"/>
          </p:cNvSpPr>
          <p:nvPr>
            <p:ph type="title"/>
          </p:nvPr>
        </p:nvSpPr>
        <p:spPr>
          <a:xfrm>
            <a:off x="550316" y="223971"/>
            <a:ext cx="9404723" cy="1400530"/>
          </a:xfrm>
        </p:spPr>
        <p:txBody>
          <a:bodyPr/>
          <a:lstStyle/>
          <a:p>
            <a:r>
              <a:rPr lang="en-GB" dirty="0"/>
              <a:t>References:</a:t>
            </a:r>
            <a:endParaRPr lang="en-US" dirty="0"/>
          </a:p>
        </p:txBody>
      </p:sp>
      <p:sp>
        <p:nvSpPr>
          <p:cNvPr id="8" name="TextBox 7">
            <a:extLst>
              <a:ext uri="{FF2B5EF4-FFF2-40B4-BE49-F238E27FC236}">
                <a16:creationId xmlns:a16="http://schemas.microsoft.com/office/drawing/2014/main" id="{2515683A-828B-4959-B49A-68360B6FA254}"/>
              </a:ext>
            </a:extLst>
          </p:cNvPr>
          <p:cNvSpPr txBox="1"/>
          <p:nvPr/>
        </p:nvSpPr>
        <p:spPr>
          <a:xfrm>
            <a:off x="391885" y="1140666"/>
            <a:ext cx="5704115" cy="5717334"/>
          </a:xfrm>
          <a:prstGeom prst="rect">
            <a:avLst/>
          </a:prstGeom>
          <a:noFill/>
        </p:spPr>
        <p:txBody>
          <a:bodyPr wrap="square">
            <a:spAutoFit/>
          </a:bodyPr>
          <a:lstStyle/>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Aniruddha Bhandari, 2020. </a:t>
            </a:r>
            <a:r>
              <a:rPr lang="en-US" sz="900" i="1" dirty="0">
                <a:effectLst/>
                <a:latin typeface="Calibri" panose="020F0502020204030204" pitchFamily="34" charset="0"/>
                <a:ea typeface="Calibri" panose="020F0502020204030204" pitchFamily="34" charset="0"/>
                <a:cs typeface="Arial" panose="020B0604020202020204" pitchFamily="34" charset="0"/>
              </a:rPr>
              <a:t>Everything you Should Know about Confusion Matrix for Machine Learning. </a:t>
            </a:r>
            <a:r>
              <a:rPr lang="en-US" sz="900" dirty="0">
                <a:effectLst/>
                <a:latin typeface="Calibri" panose="020F0502020204030204" pitchFamily="34" charset="0"/>
                <a:ea typeface="Calibri" panose="020F0502020204030204" pitchFamily="34" charset="0"/>
                <a:cs typeface="Arial" panose="020B0604020202020204" pitchFamily="34" charset="0"/>
              </a:rPr>
              <a:t>[Online] </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Available at: </a:t>
            </a:r>
            <a:r>
              <a:rPr lang="en-US" sz="900" u="sng" dirty="0">
                <a:effectLst/>
                <a:latin typeface="Calibri" panose="020F0502020204030204" pitchFamily="34" charset="0"/>
                <a:ea typeface="Calibri" panose="020F0502020204030204" pitchFamily="34" charset="0"/>
                <a:cs typeface="Arial" panose="020B0604020202020204" pitchFamily="34" charset="0"/>
              </a:rPr>
              <a:t>https://www.analyticsvidhya.com/blog/2020/04/confusion-matrix-machine-learning/</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[Accessed 09 December 2021].</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Baeldung, 2021. </a:t>
            </a:r>
            <a:r>
              <a:rPr lang="en-US" sz="900" i="1" dirty="0">
                <a:effectLst/>
                <a:latin typeface="Calibri" panose="020F0502020204030204" pitchFamily="34" charset="0"/>
                <a:ea typeface="Calibri" panose="020F0502020204030204" pitchFamily="34" charset="0"/>
                <a:cs typeface="Arial" panose="020B0604020202020204" pitchFamily="34" charset="0"/>
              </a:rPr>
              <a:t>Epoch in Neural Networks. </a:t>
            </a:r>
            <a:r>
              <a:rPr lang="en-US" sz="900" dirty="0">
                <a:effectLst/>
                <a:latin typeface="Calibri" panose="020F0502020204030204" pitchFamily="34" charset="0"/>
                <a:ea typeface="Calibri" panose="020F0502020204030204" pitchFamily="34" charset="0"/>
                <a:cs typeface="Arial" panose="020B0604020202020204" pitchFamily="34" charset="0"/>
              </a:rPr>
              <a:t>[Online] </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Available at: </a:t>
            </a:r>
            <a:r>
              <a:rPr lang="en-US" sz="900" u="sng" dirty="0">
                <a:effectLst/>
                <a:latin typeface="Calibri" panose="020F0502020204030204" pitchFamily="34" charset="0"/>
                <a:ea typeface="Calibri" panose="020F0502020204030204" pitchFamily="34" charset="0"/>
                <a:cs typeface="Arial" panose="020B0604020202020204" pitchFamily="34" charset="0"/>
              </a:rPr>
              <a:t>https://www.baeldung.com/cs/epoch-neural-networks</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[Accessed 10 December 2021].</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Bari, Anasse; Chaouchi , Mohamed; Jung, Tommy;, 2016. </a:t>
            </a:r>
            <a:r>
              <a:rPr lang="en-US" sz="900" i="1" dirty="0">
                <a:effectLst/>
                <a:latin typeface="Calibri" panose="020F0502020204030204" pitchFamily="34" charset="0"/>
                <a:ea typeface="Calibri" panose="020F0502020204030204" pitchFamily="34" charset="0"/>
                <a:cs typeface="Arial" panose="020B0604020202020204" pitchFamily="34" charset="0"/>
              </a:rPr>
              <a:t>How Predictive Analysis Neural Networks Work. </a:t>
            </a:r>
            <a:r>
              <a:rPr lang="en-US" sz="900" dirty="0">
                <a:effectLst/>
                <a:latin typeface="Calibri" panose="020F0502020204030204" pitchFamily="34" charset="0"/>
                <a:ea typeface="Calibri" panose="020F0502020204030204" pitchFamily="34" charset="0"/>
                <a:cs typeface="Arial" panose="020B0604020202020204" pitchFamily="34" charset="0"/>
              </a:rPr>
              <a:t>[Online] </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Available at: </a:t>
            </a:r>
            <a:r>
              <a:rPr lang="en-US" sz="900" u="sng" dirty="0">
                <a:effectLst/>
                <a:latin typeface="Calibri" panose="020F0502020204030204" pitchFamily="34" charset="0"/>
                <a:ea typeface="Calibri" panose="020F0502020204030204" pitchFamily="34" charset="0"/>
                <a:cs typeface="Arial" panose="020B0604020202020204" pitchFamily="34" charset="0"/>
              </a:rPr>
              <a:t>https://www.dummies.com/article/technology/information-technology/ai/machine-learning/how-predictive-analysis-neural-networks-work-154308</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[Accessed 11 December 2021].</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geeksforgeeks, 2020. </a:t>
            </a:r>
            <a:r>
              <a:rPr lang="en-US" sz="900" i="1" dirty="0">
                <a:effectLst/>
                <a:latin typeface="Calibri" panose="020F0502020204030204" pitchFamily="34" charset="0"/>
                <a:ea typeface="Calibri" panose="020F0502020204030204" pitchFamily="34" charset="0"/>
                <a:cs typeface="Arial" panose="020B0604020202020204" pitchFamily="34" charset="0"/>
              </a:rPr>
              <a:t>Python GUI – tkinter. </a:t>
            </a:r>
            <a:r>
              <a:rPr lang="en-US" sz="900" dirty="0">
                <a:effectLst/>
                <a:latin typeface="Calibri" panose="020F0502020204030204" pitchFamily="34" charset="0"/>
                <a:ea typeface="Calibri" panose="020F0502020204030204" pitchFamily="34" charset="0"/>
                <a:cs typeface="Arial" panose="020B0604020202020204" pitchFamily="34" charset="0"/>
              </a:rPr>
              <a:t>[Online] </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Available at: </a:t>
            </a:r>
            <a:r>
              <a:rPr lang="en-US" sz="900" u="sng" dirty="0">
                <a:effectLst/>
                <a:latin typeface="Calibri" panose="020F0502020204030204" pitchFamily="34" charset="0"/>
                <a:ea typeface="Calibri" panose="020F0502020204030204" pitchFamily="34" charset="0"/>
                <a:cs typeface="Arial" panose="020B0604020202020204" pitchFamily="34" charset="0"/>
              </a:rPr>
              <a:t>https://www.geeksforgeeks.org/python-gui-tkinter/</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[Accessed 12 December 2021].</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Huang, J. et al., 2018. </a:t>
            </a:r>
            <a:r>
              <a:rPr lang="en-US" sz="900" i="1" dirty="0">
                <a:effectLst/>
                <a:latin typeface="Calibri" panose="020F0502020204030204" pitchFamily="34" charset="0"/>
                <a:ea typeface="Calibri" panose="020F0502020204030204" pitchFamily="34" charset="0"/>
                <a:cs typeface="Arial" panose="020B0604020202020204" pitchFamily="34" charset="0"/>
              </a:rPr>
              <a:t>Video-based Sign Language Recognition without Temporal Segmentation, </a:t>
            </a:r>
            <a:r>
              <a:rPr lang="en-US" sz="900" dirty="0">
                <a:effectLst/>
                <a:latin typeface="Calibri" panose="020F0502020204030204" pitchFamily="34" charset="0"/>
                <a:ea typeface="Calibri" panose="020F0502020204030204" pitchFamily="34" charset="0"/>
                <a:cs typeface="Arial" panose="020B0604020202020204" pitchFamily="34" charset="0"/>
              </a:rPr>
              <a:t>Hefei: University of Science and Technology of China.</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IBM, 2020. </a:t>
            </a:r>
            <a:r>
              <a:rPr lang="en-US" sz="900" i="1" dirty="0">
                <a:effectLst/>
                <a:latin typeface="Calibri" panose="020F0502020204030204" pitchFamily="34" charset="0"/>
                <a:ea typeface="Calibri" panose="020F0502020204030204" pitchFamily="34" charset="0"/>
                <a:cs typeface="Arial" panose="020B0604020202020204" pitchFamily="34" charset="0"/>
              </a:rPr>
              <a:t>What are neural networks?. </a:t>
            </a:r>
            <a:r>
              <a:rPr lang="en-US" sz="900" dirty="0">
                <a:effectLst/>
                <a:latin typeface="Calibri" panose="020F0502020204030204" pitchFamily="34" charset="0"/>
                <a:ea typeface="Calibri" panose="020F0502020204030204" pitchFamily="34" charset="0"/>
                <a:cs typeface="Arial" panose="020B0604020202020204" pitchFamily="34" charset="0"/>
              </a:rPr>
              <a:t>[Online] </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Available at: </a:t>
            </a:r>
            <a:r>
              <a:rPr lang="en-US" sz="900" u="sng" dirty="0">
                <a:effectLst/>
                <a:latin typeface="Calibri" panose="020F0502020204030204" pitchFamily="34" charset="0"/>
                <a:ea typeface="Calibri" panose="020F0502020204030204" pitchFamily="34" charset="0"/>
                <a:cs typeface="Arial" panose="020B0604020202020204" pitchFamily="34" charset="0"/>
              </a:rPr>
              <a:t>https://www.ibm.com/eg-en/cloud/learn/neural-networks</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[Accessed 02 December 2021].</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Iryna Sydorenko, 2021. </a:t>
            </a:r>
            <a:r>
              <a:rPr lang="en-US" sz="900" i="1" dirty="0">
                <a:effectLst/>
                <a:latin typeface="Calibri" panose="020F0502020204030204" pitchFamily="34" charset="0"/>
                <a:ea typeface="Calibri" panose="020F0502020204030204" pitchFamily="34" charset="0"/>
                <a:cs typeface="Arial" panose="020B0604020202020204" pitchFamily="34" charset="0"/>
              </a:rPr>
              <a:t>What Is a Dataset in Machine Learning: Sources, Features, Analysis. </a:t>
            </a:r>
            <a:r>
              <a:rPr lang="en-US" sz="900" dirty="0">
                <a:effectLst/>
                <a:latin typeface="Calibri" panose="020F0502020204030204" pitchFamily="34" charset="0"/>
                <a:ea typeface="Calibri" panose="020F0502020204030204" pitchFamily="34" charset="0"/>
                <a:cs typeface="Arial" panose="020B0604020202020204" pitchFamily="34" charset="0"/>
              </a:rPr>
              <a:t>[Online] </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Available at: </a:t>
            </a:r>
            <a:r>
              <a:rPr lang="en-US" sz="900" u="sng" dirty="0">
                <a:effectLst/>
                <a:latin typeface="Calibri" panose="020F0502020204030204" pitchFamily="34" charset="0"/>
                <a:ea typeface="Calibri" panose="020F0502020204030204" pitchFamily="34" charset="0"/>
                <a:cs typeface="Arial" panose="020B0604020202020204" pitchFamily="34" charset="0"/>
              </a:rPr>
              <a:t>https://labelyourdata.com/articles/what-is-dataset-in-machine-learning</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[Accessed 05 December 2021].</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Jason Brownlee, 2019. </a:t>
            </a:r>
            <a:r>
              <a:rPr lang="en-US" sz="900" i="1" dirty="0">
                <a:effectLst/>
                <a:latin typeface="Calibri" panose="020F0502020204030204" pitchFamily="34" charset="0"/>
                <a:ea typeface="Calibri" panose="020F0502020204030204" pitchFamily="34" charset="0"/>
                <a:cs typeface="Arial" panose="020B0604020202020204" pitchFamily="34" charset="0"/>
              </a:rPr>
              <a:t>A Gentle Introduction to Pooling Layers for Convolutional Neural Networks. </a:t>
            </a:r>
            <a:r>
              <a:rPr lang="en-US" sz="900" dirty="0">
                <a:effectLst/>
                <a:latin typeface="Calibri" panose="020F0502020204030204" pitchFamily="34" charset="0"/>
                <a:ea typeface="Calibri" panose="020F0502020204030204" pitchFamily="34" charset="0"/>
                <a:cs typeface="Arial" panose="020B0604020202020204" pitchFamily="34" charset="0"/>
              </a:rPr>
              <a:t>[Online] </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Available at: </a:t>
            </a:r>
            <a:r>
              <a:rPr lang="en-US" sz="900" u="sng" dirty="0">
                <a:effectLst/>
                <a:latin typeface="Calibri" panose="020F0502020204030204" pitchFamily="34" charset="0"/>
                <a:ea typeface="Calibri" panose="020F0502020204030204" pitchFamily="34" charset="0"/>
                <a:cs typeface="Arial" panose="020B0604020202020204" pitchFamily="34" charset="0"/>
              </a:rPr>
              <a:t>https://machinelearningmastery.com/pooling-layers-for-convolutional-neural-networks/</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[Accessed 10 December 2021].</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Jiwon Jeong, 2019. </a:t>
            </a:r>
            <a:r>
              <a:rPr lang="en-US" sz="900" i="1" dirty="0">
                <a:effectLst/>
                <a:latin typeface="Calibri" panose="020F0502020204030204" pitchFamily="34" charset="0"/>
                <a:ea typeface="Calibri" panose="020F0502020204030204" pitchFamily="34" charset="0"/>
                <a:cs typeface="Arial" panose="020B0604020202020204" pitchFamily="34" charset="0"/>
              </a:rPr>
              <a:t>The Most Intuitive and Easiest Guide for Convolutional Neural Network. </a:t>
            </a:r>
            <a:r>
              <a:rPr lang="en-US" sz="900" dirty="0">
                <a:effectLst/>
                <a:latin typeface="Calibri" panose="020F0502020204030204" pitchFamily="34" charset="0"/>
                <a:ea typeface="Calibri" panose="020F0502020204030204" pitchFamily="34" charset="0"/>
                <a:cs typeface="Arial" panose="020B0604020202020204" pitchFamily="34" charset="0"/>
              </a:rPr>
              <a:t>[Online] </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Available at: </a:t>
            </a:r>
            <a:r>
              <a:rPr lang="en-US" sz="900" u="sng" dirty="0">
                <a:effectLst/>
                <a:latin typeface="Calibri" panose="020F0502020204030204" pitchFamily="34" charset="0"/>
                <a:ea typeface="Calibri" panose="020F0502020204030204" pitchFamily="34" charset="0"/>
                <a:cs typeface="Arial" panose="020B0604020202020204" pitchFamily="34" charset="0"/>
              </a:rPr>
              <a:t>https://towardsdatascience.com/the-most-intuitive-and-easiest-guide-for-convolutional-neural-network-3607be47480</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[Accessed 10 December 2021].</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900" dirty="0">
                <a:effectLst/>
                <a:latin typeface="Calibri" panose="020F0502020204030204" pitchFamily="34" charset="0"/>
                <a:ea typeface="Calibri" panose="020F0502020204030204" pitchFamily="34" charset="0"/>
                <a:cs typeface="Arial" panose="020B0604020202020204" pitchFamily="34" charset="0"/>
              </a:rPr>
              <a:t>Joos Korstanje, 2021. </a:t>
            </a:r>
            <a:r>
              <a:rPr lang="en-US" sz="900" i="1" dirty="0">
                <a:effectLst/>
                <a:latin typeface="Calibri" panose="020F0502020204030204" pitchFamily="34" charset="0"/>
                <a:ea typeface="Calibri" panose="020F0502020204030204" pitchFamily="34" charset="0"/>
                <a:cs typeface="Arial" panose="020B0604020202020204" pitchFamily="34" charset="0"/>
              </a:rPr>
              <a:t>F1 score. </a:t>
            </a:r>
            <a:r>
              <a:rPr lang="en-US" sz="900" dirty="0">
                <a:effectLst/>
                <a:latin typeface="Calibri" panose="020F0502020204030204" pitchFamily="34" charset="0"/>
                <a:ea typeface="Calibri" panose="020F0502020204030204" pitchFamily="34" charset="0"/>
                <a:cs typeface="Arial" panose="020B0604020202020204" pitchFamily="34" charset="0"/>
              </a:rPr>
              <a:t>[Online] </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Available at: </a:t>
            </a:r>
            <a:r>
              <a:rPr lang="en-US" sz="900" u="sng" dirty="0">
                <a:effectLst/>
                <a:latin typeface="Calibri" panose="020F0502020204030204" pitchFamily="34" charset="0"/>
                <a:ea typeface="Calibri" panose="020F0502020204030204" pitchFamily="34" charset="0"/>
                <a:cs typeface="Arial" panose="020B0604020202020204" pitchFamily="34" charset="0"/>
              </a:rPr>
              <a:t>https://towardsdatascience.com/the-f1-score-bec2bbc38aa6</a:t>
            </a:r>
            <a:br>
              <a:rPr lang="en-US" sz="900" dirty="0">
                <a:effectLst/>
                <a:latin typeface="Calibri" panose="020F0502020204030204" pitchFamily="34" charset="0"/>
                <a:ea typeface="Calibri" panose="020F0502020204030204" pitchFamily="34" charset="0"/>
                <a:cs typeface="Arial" panose="020B0604020202020204" pitchFamily="34" charset="0"/>
              </a:rPr>
            </a:br>
            <a:r>
              <a:rPr lang="en-US" sz="900" dirty="0">
                <a:effectLst/>
                <a:latin typeface="Calibri" panose="020F0502020204030204" pitchFamily="34" charset="0"/>
                <a:ea typeface="Calibri" panose="020F0502020204030204" pitchFamily="34" charset="0"/>
                <a:cs typeface="Arial" panose="020B0604020202020204" pitchFamily="34" charset="0"/>
              </a:rPr>
              <a:t>[Accessed 09 December 2021].</a:t>
            </a:r>
            <a:endParaRPr lang="en-US" sz="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B17CCEA-9C40-41E4-8424-27CB4382FB1C}"/>
              </a:ext>
            </a:extLst>
          </p:cNvPr>
          <p:cNvSpPr txBox="1"/>
          <p:nvPr/>
        </p:nvSpPr>
        <p:spPr>
          <a:xfrm>
            <a:off x="6096000" y="1140666"/>
            <a:ext cx="5782491" cy="5413661"/>
          </a:xfrm>
          <a:prstGeom prst="rect">
            <a:avLst/>
          </a:prstGeom>
          <a:noFill/>
        </p:spPr>
        <p:txBody>
          <a:bodyPr wrap="square">
            <a:spAutoFit/>
          </a:bodyPr>
          <a:lstStyle/>
          <a:p>
            <a:pPr>
              <a:lnSpc>
                <a:spcPct val="107000"/>
              </a:lnSpc>
              <a:spcAft>
                <a:spcPts val="800"/>
              </a:spcAft>
            </a:pPr>
            <a:r>
              <a:rPr lang="en-US" sz="1000" dirty="0">
                <a:effectLst/>
                <a:latin typeface="Calibri" panose="020F0502020204030204" pitchFamily="34" charset="0"/>
                <a:ea typeface="Calibri" panose="020F0502020204030204" pitchFamily="34" charset="0"/>
                <a:cs typeface="Arial" panose="020B0604020202020204" pitchFamily="34" charset="0"/>
              </a:rPr>
              <a:t>Martin Riva, 2021. </a:t>
            </a:r>
            <a:r>
              <a:rPr lang="en-US" sz="1000" i="1" dirty="0">
                <a:effectLst/>
                <a:latin typeface="Calibri" panose="020F0502020204030204" pitchFamily="34" charset="0"/>
                <a:ea typeface="Calibri" panose="020F0502020204030204" pitchFamily="34" charset="0"/>
                <a:cs typeface="Arial" panose="020B0604020202020204" pitchFamily="34" charset="0"/>
              </a:rPr>
              <a:t>Interpretation of Loss and Accuracy for a Machine Learning Model. </a:t>
            </a:r>
            <a:r>
              <a:rPr lang="en-US" sz="1000" dirty="0">
                <a:effectLst/>
                <a:latin typeface="Calibri" panose="020F0502020204030204" pitchFamily="34" charset="0"/>
                <a:ea typeface="Calibri" panose="020F0502020204030204" pitchFamily="34" charset="0"/>
                <a:cs typeface="Arial" panose="020B0604020202020204" pitchFamily="34" charset="0"/>
              </a:rPr>
              <a:t>[Online] </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Available at: </a:t>
            </a:r>
            <a:r>
              <a:rPr lang="en-US" sz="1000" u="sng" dirty="0">
                <a:effectLst/>
                <a:latin typeface="Calibri" panose="020F0502020204030204" pitchFamily="34" charset="0"/>
                <a:ea typeface="Calibri" panose="020F0502020204030204" pitchFamily="34" charset="0"/>
                <a:cs typeface="Arial" panose="020B0604020202020204" pitchFamily="34" charset="0"/>
              </a:rPr>
              <a:t>https://www.baeldung.com/cs/ml-loss-accuracy</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[Accessed 10 December 2021].</a:t>
            </a:r>
          </a:p>
          <a:p>
            <a:pPr>
              <a:lnSpc>
                <a:spcPct val="107000"/>
              </a:lnSpc>
              <a:spcAft>
                <a:spcPts val="800"/>
              </a:spcAft>
            </a:pPr>
            <a:r>
              <a:rPr lang="en-US" sz="1000" dirty="0">
                <a:effectLst/>
                <a:latin typeface="Calibri" panose="020F0502020204030204" pitchFamily="34" charset="0"/>
                <a:ea typeface="Calibri" panose="020F0502020204030204" pitchFamily="34" charset="0"/>
                <a:cs typeface="Arial" panose="020B0604020202020204" pitchFamily="34" charset="0"/>
              </a:rPr>
              <a:t>Nahua Kang, 2017. </a:t>
            </a:r>
            <a:r>
              <a:rPr lang="en-US" sz="1000" i="1" dirty="0">
                <a:effectLst/>
                <a:latin typeface="Calibri" panose="020F0502020204030204" pitchFamily="34" charset="0"/>
                <a:ea typeface="Calibri" panose="020F0502020204030204" pitchFamily="34" charset="0"/>
                <a:cs typeface="Arial" panose="020B0604020202020204" pitchFamily="34" charset="0"/>
              </a:rPr>
              <a:t>Multi-Layer Neural Networks with Sigmoid Function— Deep Learning for Rookies. </a:t>
            </a:r>
            <a:r>
              <a:rPr lang="en-US" sz="1000" dirty="0">
                <a:effectLst/>
                <a:latin typeface="Calibri" panose="020F0502020204030204" pitchFamily="34" charset="0"/>
                <a:ea typeface="Calibri" panose="020F0502020204030204" pitchFamily="34" charset="0"/>
                <a:cs typeface="Arial" panose="020B0604020202020204" pitchFamily="34" charset="0"/>
              </a:rPr>
              <a:t>[Online] </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Available at: </a:t>
            </a:r>
            <a:r>
              <a:rPr lang="en-US" sz="1000" u="sng" dirty="0">
                <a:effectLst/>
                <a:latin typeface="Calibri" panose="020F0502020204030204" pitchFamily="34" charset="0"/>
                <a:ea typeface="Calibri" panose="020F0502020204030204" pitchFamily="34" charset="0"/>
                <a:cs typeface="Arial" panose="020B0604020202020204" pitchFamily="34" charset="0"/>
              </a:rPr>
              <a:t>https://towardsdatascience.com/multi-layer-neural-networks-with-sigmoid-function-deep-learning-for-rookies-2-bf464f09eb7f</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[Accessed 03 December 2021].</a:t>
            </a:r>
          </a:p>
          <a:p>
            <a:pPr>
              <a:lnSpc>
                <a:spcPct val="107000"/>
              </a:lnSpc>
              <a:spcAft>
                <a:spcPts val="800"/>
              </a:spcAft>
            </a:pPr>
            <a:r>
              <a:rPr lang="en-US" sz="1000" dirty="0">
                <a:effectLst/>
                <a:latin typeface="Calibri" panose="020F0502020204030204" pitchFamily="34" charset="0"/>
                <a:ea typeface="Calibri" panose="020F0502020204030204" pitchFamily="34" charset="0"/>
                <a:cs typeface="Arial" panose="020B0604020202020204" pitchFamily="34" charset="0"/>
              </a:rPr>
              <a:t>National insitute on deafness and other communication disorders, 2021. </a:t>
            </a:r>
            <a:r>
              <a:rPr lang="en-US" sz="1000" i="1" dirty="0">
                <a:effectLst/>
                <a:latin typeface="Calibri" panose="020F0502020204030204" pitchFamily="34" charset="0"/>
                <a:ea typeface="Calibri" panose="020F0502020204030204" pitchFamily="34" charset="0"/>
                <a:cs typeface="Arial" panose="020B0604020202020204" pitchFamily="34" charset="0"/>
              </a:rPr>
              <a:t>American Sign Language. </a:t>
            </a:r>
            <a:r>
              <a:rPr lang="en-US" sz="1000" dirty="0">
                <a:effectLst/>
                <a:latin typeface="Calibri" panose="020F0502020204030204" pitchFamily="34" charset="0"/>
                <a:ea typeface="Calibri" panose="020F0502020204030204" pitchFamily="34" charset="0"/>
                <a:cs typeface="Arial" panose="020B0604020202020204" pitchFamily="34" charset="0"/>
              </a:rPr>
              <a:t>[Online] </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Available at: </a:t>
            </a:r>
            <a:r>
              <a:rPr lang="en-US" sz="1000" u="sng" dirty="0">
                <a:effectLst/>
                <a:latin typeface="Calibri" panose="020F0502020204030204" pitchFamily="34" charset="0"/>
                <a:ea typeface="Calibri" panose="020F0502020204030204" pitchFamily="34" charset="0"/>
                <a:cs typeface="Arial" panose="020B0604020202020204" pitchFamily="34" charset="0"/>
              </a:rPr>
              <a:t>https://www.nidcd.nih.gov/health/american-sign-language</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[Accessed 01 December 2021].</a:t>
            </a:r>
          </a:p>
          <a:p>
            <a:pPr>
              <a:lnSpc>
                <a:spcPct val="107000"/>
              </a:lnSpc>
              <a:spcAft>
                <a:spcPts val="800"/>
              </a:spcAft>
            </a:pPr>
            <a:r>
              <a:rPr lang="en-US" sz="1000" dirty="0">
                <a:effectLst/>
                <a:latin typeface="Calibri" panose="020F0502020204030204" pitchFamily="34" charset="0"/>
                <a:ea typeface="Calibri" panose="020F0502020204030204" pitchFamily="34" charset="0"/>
                <a:cs typeface="Arial" panose="020B0604020202020204" pitchFamily="34" charset="0"/>
              </a:rPr>
              <a:t>NewzHook, 2018. </a:t>
            </a:r>
            <a:r>
              <a:rPr lang="en-US" sz="1000" i="1" dirty="0">
                <a:effectLst/>
                <a:latin typeface="Calibri" panose="020F0502020204030204" pitchFamily="34" charset="0"/>
                <a:ea typeface="Calibri" panose="020F0502020204030204" pitchFamily="34" charset="0"/>
                <a:cs typeface="Arial" panose="020B0604020202020204" pitchFamily="34" charset="0"/>
              </a:rPr>
              <a:t>GnoSys app translates sign language into speech in real time using the power of AI. </a:t>
            </a:r>
            <a:r>
              <a:rPr lang="en-US" sz="1000" dirty="0">
                <a:effectLst/>
                <a:latin typeface="Calibri" panose="020F0502020204030204" pitchFamily="34" charset="0"/>
                <a:ea typeface="Calibri" panose="020F0502020204030204" pitchFamily="34" charset="0"/>
                <a:cs typeface="Arial" panose="020B0604020202020204" pitchFamily="34" charset="0"/>
              </a:rPr>
              <a:t>[Online] </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Available at: </a:t>
            </a:r>
            <a:r>
              <a:rPr lang="en-US" sz="1000" u="sng" dirty="0">
                <a:effectLst/>
                <a:latin typeface="Calibri" panose="020F0502020204030204" pitchFamily="34" charset="0"/>
                <a:ea typeface="Calibri" panose="020F0502020204030204" pitchFamily="34" charset="0"/>
                <a:cs typeface="Arial" panose="020B0604020202020204" pitchFamily="34" charset="0"/>
              </a:rPr>
              <a:t>https://newzhook.com/story/20387/</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[Accessed 17 May 2021].</a:t>
            </a:r>
          </a:p>
          <a:p>
            <a:pPr>
              <a:lnSpc>
                <a:spcPct val="107000"/>
              </a:lnSpc>
              <a:spcAft>
                <a:spcPts val="800"/>
              </a:spcAft>
            </a:pPr>
            <a:r>
              <a:rPr lang="en-US" sz="1000" dirty="0">
                <a:effectLst/>
                <a:latin typeface="Calibri" panose="020F0502020204030204" pitchFamily="34" charset="0"/>
                <a:ea typeface="Calibri" panose="020F0502020204030204" pitchFamily="34" charset="0"/>
                <a:cs typeface="Arial" panose="020B0604020202020204" pitchFamily="34" charset="0"/>
              </a:rPr>
              <a:t>O’Connor, T. F. et al., 2017. </a:t>
            </a:r>
            <a:r>
              <a:rPr lang="en-US" sz="1000" i="1" dirty="0">
                <a:effectLst/>
                <a:latin typeface="Calibri" panose="020F0502020204030204" pitchFamily="34" charset="0"/>
                <a:ea typeface="Calibri" panose="020F0502020204030204" pitchFamily="34" charset="0"/>
                <a:cs typeface="Arial" panose="020B0604020202020204" pitchFamily="34" charset="0"/>
              </a:rPr>
              <a:t>The Language of Glove: Wireless gesture decoder with low-power and stretchable hybrid electronics, </a:t>
            </a:r>
            <a:r>
              <a:rPr lang="en-US" sz="1000" dirty="0">
                <a:effectLst/>
                <a:latin typeface="Calibri" panose="020F0502020204030204" pitchFamily="34" charset="0"/>
                <a:ea typeface="Calibri" panose="020F0502020204030204" pitchFamily="34" charset="0"/>
                <a:cs typeface="Arial" panose="020B0604020202020204" pitchFamily="34" charset="0"/>
              </a:rPr>
              <a:t>San Diego: University of California.</a:t>
            </a:r>
          </a:p>
          <a:p>
            <a:pPr>
              <a:lnSpc>
                <a:spcPct val="107000"/>
              </a:lnSpc>
              <a:spcAft>
                <a:spcPts val="800"/>
              </a:spcAft>
            </a:pPr>
            <a:r>
              <a:rPr lang="en-US" sz="1000" dirty="0">
                <a:effectLst/>
                <a:latin typeface="Calibri" panose="020F0502020204030204" pitchFamily="34" charset="0"/>
                <a:ea typeface="Calibri" panose="020F0502020204030204" pitchFamily="34" charset="0"/>
                <a:cs typeface="Arial" panose="020B0604020202020204" pitchFamily="34" charset="0"/>
              </a:rPr>
              <a:t>Sumit Saha, 2018. </a:t>
            </a:r>
            <a:r>
              <a:rPr lang="en-US" sz="1000" i="1" dirty="0">
                <a:effectLst/>
                <a:latin typeface="Calibri" panose="020F0502020204030204" pitchFamily="34" charset="0"/>
                <a:ea typeface="Calibri" panose="020F0502020204030204" pitchFamily="34" charset="0"/>
                <a:cs typeface="Arial" panose="020B0604020202020204" pitchFamily="34" charset="0"/>
              </a:rPr>
              <a:t>A Comprehensive Guide to Convolutional Neural Networks. </a:t>
            </a:r>
            <a:r>
              <a:rPr lang="en-US" sz="1000" dirty="0">
                <a:effectLst/>
                <a:latin typeface="Calibri" panose="020F0502020204030204" pitchFamily="34" charset="0"/>
                <a:ea typeface="Calibri" panose="020F0502020204030204" pitchFamily="34" charset="0"/>
                <a:cs typeface="Arial" panose="020B0604020202020204" pitchFamily="34" charset="0"/>
              </a:rPr>
              <a:t>[Online] </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Available at: </a:t>
            </a:r>
            <a:r>
              <a:rPr lang="en-US" sz="1000" u="sng" dirty="0">
                <a:effectLst/>
                <a:latin typeface="Calibri" panose="020F0502020204030204" pitchFamily="34" charset="0"/>
                <a:ea typeface="Calibri" panose="020F0502020204030204" pitchFamily="34" charset="0"/>
                <a:cs typeface="Arial" panose="020B0604020202020204" pitchFamily="34" charset="0"/>
              </a:rPr>
              <a:t>https://towardsdatascience.com/a-comprehensive-guide-to-convolutional-neural-networks-the-eli5-way-3bd2b1164a53</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[Accessed 05 December 2021].</a:t>
            </a:r>
          </a:p>
          <a:p>
            <a:pPr>
              <a:lnSpc>
                <a:spcPct val="107000"/>
              </a:lnSpc>
              <a:spcAft>
                <a:spcPts val="800"/>
              </a:spcAft>
            </a:pPr>
            <a:r>
              <a:rPr lang="en-US" sz="1000" dirty="0">
                <a:effectLst/>
                <a:latin typeface="Calibri" panose="020F0502020204030204" pitchFamily="34" charset="0"/>
                <a:ea typeface="Calibri" panose="020F0502020204030204" pitchFamily="34" charset="0"/>
                <a:cs typeface="Arial" panose="020B0604020202020204" pitchFamily="34" charset="0"/>
              </a:rPr>
              <a:t>Techopedia, 2018. </a:t>
            </a:r>
            <a:r>
              <a:rPr lang="en-US" sz="1000" i="1" dirty="0">
                <a:effectLst/>
                <a:latin typeface="Calibri" panose="020F0502020204030204" pitchFamily="34" charset="0"/>
                <a:ea typeface="Calibri" panose="020F0502020204030204" pitchFamily="34" charset="0"/>
                <a:cs typeface="Arial" panose="020B0604020202020204" pitchFamily="34" charset="0"/>
              </a:rPr>
              <a:t>Single-Layer Neural Network. </a:t>
            </a:r>
            <a:r>
              <a:rPr lang="en-US" sz="1000" dirty="0">
                <a:effectLst/>
                <a:latin typeface="Calibri" panose="020F0502020204030204" pitchFamily="34" charset="0"/>
                <a:ea typeface="Calibri" panose="020F0502020204030204" pitchFamily="34" charset="0"/>
                <a:cs typeface="Arial" panose="020B0604020202020204" pitchFamily="34" charset="0"/>
              </a:rPr>
              <a:t>[Online] </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Available at: </a:t>
            </a:r>
            <a:r>
              <a:rPr lang="en-US" sz="1000" u="sng" dirty="0">
                <a:effectLst/>
                <a:latin typeface="Calibri" panose="020F0502020204030204" pitchFamily="34" charset="0"/>
                <a:ea typeface="Calibri" panose="020F0502020204030204" pitchFamily="34" charset="0"/>
                <a:cs typeface="Arial" panose="020B0604020202020204" pitchFamily="34" charset="0"/>
              </a:rPr>
              <a:t>https://www.techopedia.com/definition/33267/single-layer-neural-network</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[Accessed 02 December 2021].</a:t>
            </a:r>
          </a:p>
          <a:p>
            <a:pPr>
              <a:lnSpc>
                <a:spcPct val="107000"/>
              </a:lnSpc>
              <a:spcAft>
                <a:spcPts val="800"/>
              </a:spcAft>
            </a:pPr>
            <a:r>
              <a:rPr lang="en-US" sz="1000" dirty="0">
                <a:effectLst/>
                <a:latin typeface="Calibri" panose="020F0502020204030204" pitchFamily="34" charset="0"/>
                <a:ea typeface="Calibri" panose="020F0502020204030204" pitchFamily="34" charset="0"/>
                <a:cs typeface="Arial" panose="020B0604020202020204" pitchFamily="34" charset="0"/>
              </a:rPr>
              <a:t>Upasana, 2019. </a:t>
            </a:r>
            <a:r>
              <a:rPr lang="en-US" sz="1000" i="1" dirty="0">
                <a:effectLst/>
                <a:latin typeface="Calibri" panose="020F0502020204030204" pitchFamily="34" charset="0"/>
                <a:ea typeface="Calibri" panose="020F0502020204030204" pitchFamily="34" charset="0"/>
                <a:cs typeface="Arial" panose="020B0604020202020204" pitchFamily="34" charset="0"/>
              </a:rPr>
              <a:t>Difference between Loss, Accuracy, Validation loss, Validation accuracy in Keras. </a:t>
            </a:r>
            <a:r>
              <a:rPr lang="en-US" sz="1000" dirty="0">
                <a:effectLst/>
                <a:latin typeface="Calibri" panose="020F0502020204030204" pitchFamily="34" charset="0"/>
                <a:ea typeface="Calibri" panose="020F0502020204030204" pitchFamily="34" charset="0"/>
                <a:cs typeface="Arial" panose="020B0604020202020204" pitchFamily="34" charset="0"/>
              </a:rPr>
              <a:t>[Online] </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Available at: </a:t>
            </a:r>
            <a:r>
              <a:rPr lang="en-US" sz="1000" u="sng" dirty="0">
                <a:effectLst/>
                <a:latin typeface="Calibri" panose="020F0502020204030204" pitchFamily="34" charset="0"/>
                <a:ea typeface="Calibri" panose="020F0502020204030204" pitchFamily="34" charset="0"/>
                <a:cs typeface="Arial" panose="020B0604020202020204" pitchFamily="34" charset="0"/>
              </a:rPr>
              <a:t>https://www.javacodemonk.com/difference-between-loss-accuracy-validation-loss-validation-accuracy-in-keras-ff358faa</a:t>
            </a:r>
            <a:br>
              <a:rPr lang="en-US" sz="1000" dirty="0">
                <a:effectLst/>
                <a:latin typeface="Calibri" panose="020F0502020204030204" pitchFamily="34" charset="0"/>
                <a:ea typeface="Calibri" panose="020F0502020204030204" pitchFamily="34" charset="0"/>
                <a:cs typeface="Arial" panose="020B0604020202020204" pitchFamily="34" charset="0"/>
              </a:rPr>
            </a:br>
            <a:r>
              <a:rPr lang="en-US" sz="1000" dirty="0">
                <a:effectLst/>
                <a:latin typeface="Calibri" panose="020F0502020204030204" pitchFamily="34" charset="0"/>
                <a:ea typeface="Calibri" panose="020F0502020204030204" pitchFamily="34" charset="0"/>
                <a:cs typeface="Arial" panose="020B0604020202020204" pitchFamily="34" charset="0"/>
              </a:rPr>
              <a:t>[Accessed 09 December 2021].</a:t>
            </a:r>
          </a:p>
        </p:txBody>
      </p:sp>
      <p:cxnSp>
        <p:nvCxnSpPr>
          <p:cNvPr id="12" name="Straight Connector 11">
            <a:extLst>
              <a:ext uri="{FF2B5EF4-FFF2-40B4-BE49-F238E27FC236}">
                <a16:creationId xmlns:a16="http://schemas.microsoft.com/office/drawing/2014/main" id="{1A97D207-E294-45D9-AD2A-24CDB738F777}"/>
              </a:ext>
            </a:extLst>
          </p:cNvPr>
          <p:cNvCxnSpPr/>
          <p:nvPr/>
        </p:nvCxnSpPr>
        <p:spPr>
          <a:xfrm>
            <a:off x="6069874" y="1227909"/>
            <a:ext cx="0" cy="5326418"/>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0878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1198-A0E9-4333-A2A4-962E562A629E}"/>
              </a:ext>
            </a:extLst>
          </p:cNvPr>
          <p:cNvSpPr>
            <a:spLocks noGrp="1"/>
          </p:cNvSpPr>
          <p:nvPr>
            <p:ph type="title"/>
          </p:nvPr>
        </p:nvSpPr>
        <p:spPr/>
        <p:txBody>
          <a:bodyPr/>
          <a:lstStyle/>
          <a:p>
            <a:r>
              <a:rPr lang="en-GB" dirty="0"/>
              <a:t>Thank you!</a:t>
            </a:r>
            <a:endParaRPr lang="en-US" dirty="0"/>
          </a:p>
        </p:txBody>
      </p:sp>
      <p:pic>
        <p:nvPicPr>
          <p:cNvPr id="6150" name="Picture 6">
            <a:extLst>
              <a:ext uri="{FF2B5EF4-FFF2-40B4-BE49-F238E27FC236}">
                <a16:creationId xmlns:a16="http://schemas.microsoft.com/office/drawing/2014/main" id="{3DE9A69D-4A91-406E-8005-54F8EB549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942" y="1304108"/>
            <a:ext cx="4249783" cy="42497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23C656-DA01-4382-964F-FB43BEED11A4}"/>
              </a:ext>
            </a:extLst>
          </p:cNvPr>
          <p:cNvSpPr txBox="1"/>
          <p:nvPr/>
        </p:nvSpPr>
        <p:spPr>
          <a:xfrm>
            <a:off x="250442" y="1991201"/>
            <a:ext cx="8623592" cy="2308324"/>
          </a:xfrm>
          <a:prstGeom prst="rect">
            <a:avLst/>
          </a:prstGeom>
          <a:noFill/>
        </p:spPr>
        <p:txBody>
          <a:bodyPr wrap="square" rtlCol="0">
            <a:spAutoFit/>
          </a:bodyPr>
          <a:lstStyle/>
          <a:p>
            <a:r>
              <a:rPr lang="en-GB" dirty="0"/>
              <a:t>Thank you for your time and I am open to any questions you may have!</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TextBox 3">
            <a:extLst>
              <a:ext uri="{FF2B5EF4-FFF2-40B4-BE49-F238E27FC236}">
                <a16:creationId xmlns:a16="http://schemas.microsoft.com/office/drawing/2014/main" id="{316A7167-341F-4610-930C-135A31EC58C3}"/>
              </a:ext>
            </a:extLst>
          </p:cNvPr>
          <p:cNvSpPr txBox="1"/>
          <p:nvPr/>
        </p:nvSpPr>
        <p:spPr>
          <a:xfrm>
            <a:off x="250442" y="3428999"/>
            <a:ext cx="6574971" cy="1200329"/>
          </a:xfrm>
          <a:prstGeom prst="rect">
            <a:avLst/>
          </a:prstGeom>
          <a:noFill/>
        </p:spPr>
        <p:txBody>
          <a:bodyPr wrap="square" rtlCol="0">
            <a:spAutoFit/>
          </a:bodyPr>
          <a:lstStyle/>
          <a:p>
            <a:r>
              <a:rPr lang="en-US" dirty="0"/>
              <a:t>I would like to thank my mentor Dr. Sara Nabil for giving me the opportunity to undertake this project. I would like to thank her for her immense guidance and appreciate her timely engagement.</a:t>
            </a:r>
          </a:p>
        </p:txBody>
      </p:sp>
    </p:spTree>
    <p:extLst>
      <p:ext uri="{BB962C8B-B14F-4D97-AF65-F5344CB8AC3E}">
        <p14:creationId xmlns:p14="http://schemas.microsoft.com/office/powerpoint/2010/main" val="80702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p:txBody>
          <a:bodyPr/>
          <a:lstStyle/>
          <a:p>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a Sign Language recognizer?</a:t>
            </a:r>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Content Placeholder 14">
            <a:extLst>
              <a:ext uri="{FF2B5EF4-FFF2-40B4-BE49-F238E27FC236}">
                <a16:creationId xmlns:a16="http://schemas.microsoft.com/office/drawing/2014/main" id="{7FA9C3EC-F900-4B20-9062-9D54742E2087}"/>
              </a:ext>
            </a:extLst>
          </p:cNvPr>
          <p:cNvSpPr>
            <a:spLocks noGrp="1"/>
          </p:cNvSpPr>
          <p:nvPr>
            <p:ph idx="1"/>
          </p:nvPr>
        </p:nvSpPr>
        <p:spPr/>
        <p:txBody>
          <a:bodyPr>
            <a:normAutofit/>
          </a:bodyPr>
          <a:lstStyle/>
          <a:p>
            <a:r>
              <a:rPr lang="en-GB" sz="4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Sign language recognizer or (SLR) for short is a tool for recognizing sign language gestures made by hand using either vision or sensors to capture them.</a:t>
            </a:r>
            <a:endParaRPr lang="en-US" sz="4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2630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p:txBody>
          <a:bodyPr/>
          <a:lstStyle/>
          <a:p>
            <a:r>
              <a:rPr lang="en-GB"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Why the need of SLR?</a:t>
            </a:r>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Content Placeholder 14">
            <a:extLst>
              <a:ext uri="{FF2B5EF4-FFF2-40B4-BE49-F238E27FC236}">
                <a16:creationId xmlns:a16="http://schemas.microsoft.com/office/drawing/2014/main" id="{7FA9C3EC-F900-4B20-9062-9D54742E2087}"/>
              </a:ext>
            </a:extLst>
          </p:cNvPr>
          <p:cNvSpPr>
            <a:spLocks noGrp="1"/>
          </p:cNvSpPr>
          <p:nvPr>
            <p:ph idx="1"/>
          </p:nvPr>
        </p:nvSpPr>
        <p:spPr/>
        <p:txBody>
          <a:bodyPr>
            <a:normAutofit/>
          </a:bodyPr>
          <a:lstStyle/>
          <a:p>
            <a:r>
              <a:rPr lang="en-GB"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According to the World Health Organization (WHO) over 5% of the world’s population or 430 million people have disabling hearing loss. Which is not hearing over 35 decibels(dB) and that number is projected to grow to 700 million by 2050. A huge percentage of these 430 million use different sign languages to communicate. The need of SLR is to give them a tool to help them communicate with people who don’t know sign language.</a:t>
            </a:r>
            <a:endParaRPr lang="en-US"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7249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a:xfrm>
            <a:off x="109182" y="709684"/>
            <a:ext cx="4446835" cy="2185916"/>
          </a:xfrm>
        </p:spPr>
        <p:txBody>
          <a:bodyPr/>
          <a:lstStyle/>
          <a:p>
            <a:r>
              <a:rPr lang="en-GB"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would SLR help?</a:t>
            </a:r>
            <a:endParaRPr lang="en-US"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FE941D54-13DA-49D8-B441-7D04F02994EB}"/>
              </a:ext>
            </a:extLst>
          </p:cNvPr>
          <p:cNvSpPr>
            <a:spLocks noGrp="1"/>
          </p:cNvSpPr>
          <p:nvPr>
            <p:ph idx="1"/>
          </p:nvPr>
        </p:nvSpPr>
        <p:spPr>
          <a:xfrm>
            <a:off x="4784616" y="1447800"/>
            <a:ext cx="6911515" cy="4572000"/>
          </a:xfrm>
        </p:spPr>
        <p:txBody>
          <a:bodyPr>
            <a:normAutofit/>
          </a:bodyPr>
          <a:lstStyle/>
          <a:p>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If a deaf or mute person had an accident and the police where on scene, They will not be able to properly communicate with them due to the communication barrier and it will be difficult to get the point across. SLR would help in that situation.</a:t>
            </a:r>
            <a:endParaRPr lang="en-US"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074" name="Picture 2" descr="How to Fight Traffic Tickets, Five Strategies that Work - FindLaw">
            <a:extLst>
              <a:ext uri="{FF2B5EF4-FFF2-40B4-BE49-F238E27FC236}">
                <a16:creationId xmlns:a16="http://schemas.microsoft.com/office/drawing/2014/main" id="{FC7C7BBB-17C5-4905-BEFB-377311F34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621" y="3007694"/>
            <a:ext cx="4446835" cy="24561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0B3B03-3900-431A-B778-EECBCAA12BC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D1533F00-F7FD-4E86-9ECC-2FA7FC9F5698}"/>
              </a:ext>
            </a:extLst>
          </p:cNvPr>
          <p:cNvGraphicFramePr>
            <a:graphicFrameLocks noChangeAspect="1"/>
          </p:cNvGraphicFramePr>
          <p:nvPr/>
        </p:nvGraphicFramePr>
        <p:xfrm>
          <a:off x="232622" y="5395912"/>
          <a:ext cx="4446835" cy="1326960"/>
        </p:xfrm>
        <a:graphic>
          <a:graphicData uri="http://schemas.openxmlformats.org/presentationml/2006/ole">
            <mc:AlternateContent xmlns:mc="http://schemas.openxmlformats.org/markup-compatibility/2006">
              <mc:Choice xmlns:v="urn:schemas-microsoft-com:vml" Requires="v">
                <p:oleObj spid="_x0000_s3074" name="Bitmap Image" r:id="rId5" imgW="10647619" imgH="3180952" progId="Paint.Picture">
                  <p:embed/>
                </p:oleObj>
              </mc:Choice>
              <mc:Fallback>
                <p:oleObj name="Bitmap Image" r:id="rId5" imgW="10647619" imgH="3180952" progId="Paint.Picture">
                  <p:embed/>
                  <p:pic>
                    <p:nvPicPr>
                      <p:cNvPr id="4" name="Object 3">
                        <a:extLst>
                          <a:ext uri="{FF2B5EF4-FFF2-40B4-BE49-F238E27FC236}">
                            <a16:creationId xmlns:a16="http://schemas.microsoft.com/office/drawing/2014/main" id="{D1533F00-F7FD-4E86-9ECC-2FA7FC9F5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622" y="5395912"/>
                        <a:ext cx="4446835" cy="1326960"/>
                      </a:xfrm>
                      <a:prstGeom prst="rect">
                        <a:avLst/>
                      </a:prstGeom>
                      <a:noFill/>
                    </p:spPr>
                  </p:pic>
                </p:oleObj>
              </mc:Fallback>
            </mc:AlternateContent>
          </a:graphicData>
        </a:graphic>
      </p:graphicFrame>
    </p:spTree>
    <p:extLst>
      <p:ext uri="{BB962C8B-B14F-4D97-AF65-F5344CB8AC3E}">
        <p14:creationId xmlns:p14="http://schemas.microsoft.com/office/powerpoint/2010/main" val="1786850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a:xfrm>
            <a:off x="109182" y="709684"/>
            <a:ext cx="4446835" cy="2185916"/>
          </a:xfrm>
        </p:spPr>
        <p:txBody>
          <a:bodyPr/>
          <a:lstStyle/>
          <a:p>
            <a:r>
              <a:rPr lang="en-GB"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Continued…</a:t>
            </a:r>
            <a:endParaRPr lang="en-US"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FE941D54-13DA-49D8-B441-7D04F02994EB}"/>
              </a:ext>
            </a:extLst>
          </p:cNvPr>
          <p:cNvSpPr>
            <a:spLocks noGrp="1"/>
          </p:cNvSpPr>
          <p:nvPr>
            <p:ph idx="1"/>
          </p:nvPr>
        </p:nvSpPr>
        <p:spPr>
          <a:xfrm>
            <a:off x="4784616" y="1447800"/>
            <a:ext cx="6911515" cy="4572000"/>
          </a:xfrm>
        </p:spPr>
        <p:txBody>
          <a:bodyPr>
            <a:normAutofit lnSpcReduction="10000"/>
          </a:bodyPr>
          <a:lstStyle/>
          <a:p>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SLR would capture signs from deaf/mute person.</a:t>
            </a:r>
          </a:p>
          <a:p>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SLR coverts signs to text.</a:t>
            </a:r>
          </a:p>
          <a:p>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Text is converted to speech or shown to the police officer.</a:t>
            </a:r>
          </a:p>
          <a:p>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Now the police officer knows the situation and can act accordingly.</a:t>
            </a:r>
            <a:endParaRPr lang="en-US"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074" name="Picture 2" descr="How to Fight Traffic Tickets, Five Strategies that Work - FindLaw">
            <a:extLst>
              <a:ext uri="{FF2B5EF4-FFF2-40B4-BE49-F238E27FC236}">
                <a16:creationId xmlns:a16="http://schemas.microsoft.com/office/drawing/2014/main" id="{FC7C7BBB-17C5-4905-BEFB-377311F34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621" y="3029803"/>
            <a:ext cx="4466829" cy="24672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5E9D3B4-B02F-45AE-8A43-874CC6569864}"/>
              </a:ext>
            </a:extLst>
          </p:cNvPr>
          <p:cNvSpPr>
            <a:spLocks noChangeArrowheads="1"/>
          </p:cNvSpPr>
          <p:nvPr/>
        </p:nvSpPr>
        <p:spPr bwMode="auto">
          <a:xfrm flipV="1">
            <a:off x="232622" y="5164092"/>
            <a:ext cx="95614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ED56F941-96F0-4EB2-9660-F5F6EE19E880}"/>
              </a:ext>
            </a:extLst>
          </p:cNvPr>
          <p:cNvGraphicFramePr>
            <a:graphicFrameLocks noChangeAspect="1"/>
          </p:cNvGraphicFramePr>
          <p:nvPr/>
        </p:nvGraphicFramePr>
        <p:xfrm>
          <a:off x="232622" y="5387843"/>
          <a:ext cx="4466827" cy="1332645"/>
        </p:xfrm>
        <a:graphic>
          <a:graphicData uri="http://schemas.openxmlformats.org/presentationml/2006/ole">
            <mc:AlternateContent xmlns:mc="http://schemas.openxmlformats.org/markup-compatibility/2006">
              <mc:Choice xmlns:v="urn:schemas-microsoft-com:vml" Requires="v">
                <p:oleObj spid="_x0000_s4098" name="Bitmap Image" r:id="rId5" imgW="12038095" imgH="3467584" progId="Paint.Picture">
                  <p:embed/>
                </p:oleObj>
              </mc:Choice>
              <mc:Fallback>
                <p:oleObj name="Bitmap Image" r:id="rId5" imgW="12038095" imgH="3467584" progId="Paint.Picture">
                  <p:embed/>
                  <p:pic>
                    <p:nvPicPr>
                      <p:cNvPr id="4" name="Object 3">
                        <a:extLst>
                          <a:ext uri="{FF2B5EF4-FFF2-40B4-BE49-F238E27FC236}">
                            <a16:creationId xmlns:a16="http://schemas.microsoft.com/office/drawing/2014/main" id="{ED56F941-96F0-4EB2-9660-F5F6EE19E8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622" y="5387843"/>
                        <a:ext cx="4466827" cy="1332645"/>
                      </a:xfrm>
                      <a:prstGeom prst="rect">
                        <a:avLst/>
                      </a:prstGeom>
                      <a:noFill/>
                    </p:spPr>
                  </p:pic>
                </p:oleObj>
              </mc:Fallback>
            </mc:AlternateContent>
          </a:graphicData>
        </a:graphic>
      </p:graphicFrame>
    </p:spTree>
    <p:extLst>
      <p:ext uri="{BB962C8B-B14F-4D97-AF65-F5344CB8AC3E}">
        <p14:creationId xmlns:p14="http://schemas.microsoft.com/office/powerpoint/2010/main" val="467007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a:xfrm>
            <a:off x="31066" y="1771284"/>
            <a:ext cx="4817660" cy="955343"/>
          </a:xfrm>
        </p:spPr>
        <p:txBody>
          <a:bodyPr/>
          <a:lstStyle/>
          <a:p>
            <a:r>
              <a:rPr lang="en-GB"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Related Work</a:t>
            </a:r>
            <a:endParaRPr lang="en-US"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FE941D54-13DA-49D8-B441-7D04F02994EB}"/>
              </a:ext>
            </a:extLst>
          </p:cNvPr>
          <p:cNvSpPr>
            <a:spLocks noGrp="1"/>
          </p:cNvSpPr>
          <p:nvPr>
            <p:ph idx="1"/>
          </p:nvPr>
        </p:nvSpPr>
        <p:spPr>
          <a:xfrm>
            <a:off x="4926842" y="1447800"/>
            <a:ext cx="6769289" cy="4572000"/>
          </a:xfrm>
        </p:spPr>
        <p:txBody>
          <a:bodyPr>
            <a:normAutofit/>
          </a:bodyPr>
          <a:lstStyle/>
          <a:p>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Students in a university in San Diego, USA called University of California successfully made a glove that interprets the 26 letters of ASL but no sentences support.</a:t>
            </a:r>
          </a:p>
        </p:txBody>
      </p:sp>
      <p:sp>
        <p:nvSpPr>
          <p:cNvPr id="3" name="Rectangle 2">
            <a:extLst>
              <a:ext uri="{FF2B5EF4-FFF2-40B4-BE49-F238E27FC236}">
                <a16:creationId xmlns:a16="http://schemas.microsoft.com/office/drawing/2014/main" id="{E5E9D3B4-B02F-45AE-8A43-874CC6569864}"/>
              </a:ext>
            </a:extLst>
          </p:cNvPr>
          <p:cNvSpPr>
            <a:spLocks noChangeArrowheads="1"/>
          </p:cNvSpPr>
          <p:nvPr/>
        </p:nvSpPr>
        <p:spPr bwMode="auto">
          <a:xfrm flipV="1">
            <a:off x="232622" y="5164092"/>
            <a:ext cx="95614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6" name="Picture 2" descr="High-tech glove translates sign language into speech in real time - CNN">
            <a:extLst>
              <a:ext uri="{FF2B5EF4-FFF2-40B4-BE49-F238E27FC236}">
                <a16:creationId xmlns:a16="http://schemas.microsoft.com/office/drawing/2014/main" id="{3A5F1E05-741D-42DD-BB83-DC1590B5D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22" y="3205161"/>
            <a:ext cx="4414549" cy="248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177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AE6AA-38A5-4231-876C-F55493D0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160" y="-155812"/>
            <a:ext cx="1820839" cy="1820839"/>
          </a:xfrm>
          <a:prstGeom prst="rect">
            <a:avLst/>
          </a:prstGeom>
        </p:spPr>
      </p:pic>
      <p:sp>
        <p:nvSpPr>
          <p:cNvPr id="14" name="Title 13">
            <a:extLst>
              <a:ext uri="{FF2B5EF4-FFF2-40B4-BE49-F238E27FC236}">
                <a16:creationId xmlns:a16="http://schemas.microsoft.com/office/drawing/2014/main" id="{19F1EB88-9DB0-47FF-8F7B-354B3D0B42B7}"/>
              </a:ext>
            </a:extLst>
          </p:cNvPr>
          <p:cNvSpPr>
            <a:spLocks noGrp="1"/>
          </p:cNvSpPr>
          <p:nvPr>
            <p:ph type="title"/>
          </p:nvPr>
        </p:nvSpPr>
        <p:spPr>
          <a:xfrm>
            <a:off x="31066" y="1771284"/>
            <a:ext cx="4817660" cy="955343"/>
          </a:xfrm>
        </p:spPr>
        <p:txBody>
          <a:bodyPr/>
          <a:lstStyle/>
          <a:p>
            <a:r>
              <a:rPr lang="en-GB"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Related Work</a:t>
            </a:r>
            <a:endParaRPr lang="en-US" sz="6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FE941D54-13DA-49D8-B441-7D04F02994EB}"/>
              </a:ext>
            </a:extLst>
          </p:cNvPr>
          <p:cNvSpPr>
            <a:spLocks noGrp="1"/>
          </p:cNvSpPr>
          <p:nvPr>
            <p:ph idx="1"/>
          </p:nvPr>
        </p:nvSpPr>
        <p:spPr>
          <a:xfrm>
            <a:off x="4926842" y="1447800"/>
            <a:ext cx="6769289" cy="4572000"/>
          </a:xfrm>
        </p:spPr>
        <p:txBody>
          <a:bodyPr>
            <a:normAutofit/>
          </a:bodyPr>
          <a:lstStyle/>
          <a:p>
            <a:r>
              <a:rPr lang="en-GB"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 Dutch start-up called Evalk is working on a smartphone app that interprets sign language from the phone’s video feed and translate it into speech in real-time, but it’s not yet available for public use.</a:t>
            </a:r>
          </a:p>
        </p:txBody>
      </p:sp>
      <p:sp>
        <p:nvSpPr>
          <p:cNvPr id="3" name="Rectangle 2">
            <a:extLst>
              <a:ext uri="{FF2B5EF4-FFF2-40B4-BE49-F238E27FC236}">
                <a16:creationId xmlns:a16="http://schemas.microsoft.com/office/drawing/2014/main" id="{E5E9D3B4-B02F-45AE-8A43-874CC6569864}"/>
              </a:ext>
            </a:extLst>
          </p:cNvPr>
          <p:cNvSpPr>
            <a:spLocks noChangeArrowheads="1"/>
          </p:cNvSpPr>
          <p:nvPr/>
        </p:nvSpPr>
        <p:spPr bwMode="auto">
          <a:xfrm flipV="1">
            <a:off x="232622" y="5164092"/>
            <a:ext cx="95614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50" name="Picture 2" descr="GnoSys app translates sign language into speech in real time using the  power of AI - Newz Hook - Changing Attitudes towards Disability">
            <a:extLst>
              <a:ext uri="{FF2B5EF4-FFF2-40B4-BE49-F238E27FC236}">
                <a16:creationId xmlns:a16="http://schemas.microsoft.com/office/drawing/2014/main" id="{194A5355-BDCE-4957-B1E3-457A16624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21" y="2735661"/>
            <a:ext cx="4503151" cy="3602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542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198</TotalTime>
  <Words>2475</Words>
  <Application>Microsoft Office PowerPoint</Application>
  <PresentationFormat>Widescreen</PresentationFormat>
  <Paragraphs>189</Paragraphs>
  <Slides>34</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Arial</vt:lpstr>
      <vt:lpstr>Calibri</vt:lpstr>
      <vt:lpstr>Century Gothic</vt:lpstr>
      <vt:lpstr>Times New Roman</vt:lpstr>
      <vt:lpstr>Wingdings 3</vt:lpstr>
      <vt:lpstr>Ion</vt:lpstr>
      <vt:lpstr>Bitmap Image</vt:lpstr>
      <vt:lpstr>Sign Language gesture recognition</vt:lpstr>
      <vt:lpstr>What is sign language?</vt:lpstr>
      <vt:lpstr>What is American sign language?</vt:lpstr>
      <vt:lpstr>What is a Sign Language recognizer?</vt:lpstr>
      <vt:lpstr>Why the need of SLR?</vt:lpstr>
      <vt:lpstr>How would SLR help?</vt:lpstr>
      <vt:lpstr>Continued…</vt:lpstr>
      <vt:lpstr>Related Work</vt:lpstr>
      <vt:lpstr>Related Work</vt:lpstr>
      <vt:lpstr>Related Work</vt:lpstr>
      <vt:lpstr>How Does an SLR work?</vt:lpstr>
      <vt:lpstr>How Does an SLR work?</vt:lpstr>
      <vt:lpstr>How Does an SLR work?</vt:lpstr>
      <vt:lpstr>How Does an SLR work?</vt:lpstr>
      <vt:lpstr>Block diagram of the project:</vt:lpstr>
      <vt:lpstr> Use case diagram:</vt:lpstr>
      <vt:lpstr>Class Diagram: </vt:lpstr>
      <vt:lpstr>Dataset creation:</vt:lpstr>
      <vt:lpstr>Dataset:</vt:lpstr>
      <vt:lpstr>Our model design:</vt:lpstr>
      <vt:lpstr>Convolution layer:</vt:lpstr>
      <vt:lpstr>Max Pool layer:</vt:lpstr>
      <vt:lpstr>Flatten layer:</vt:lpstr>
      <vt:lpstr>The model’s layers:</vt:lpstr>
      <vt:lpstr>Making the dataset:</vt:lpstr>
      <vt:lpstr>Prediction:</vt:lpstr>
      <vt:lpstr>Model performance:</vt:lpstr>
      <vt:lpstr>Model performance:</vt:lpstr>
      <vt:lpstr>Model performance:</vt:lpstr>
      <vt:lpstr>User interface:</vt:lpstr>
      <vt:lpstr>Further work:</vt:lpstr>
      <vt:lpstr>Limitations: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Shady El-Khouly</dc:creator>
  <cp:lastModifiedBy>Shady El-Kholy</cp:lastModifiedBy>
  <cp:revision>6</cp:revision>
  <dcterms:created xsi:type="dcterms:W3CDTF">2021-12-14T08:12:55Z</dcterms:created>
  <dcterms:modified xsi:type="dcterms:W3CDTF">2022-03-23T11:48:12Z</dcterms:modified>
</cp:coreProperties>
</file>